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8" r:id="rId3"/>
    <p:sldId id="267" r:id="rId4"/>
    <p:sldId id="257" r:id="rId5"/>
    <p:sldId id="259" r:id="rId6"/>
    <p:sldId id="260" r:id="rId7"/>
    <p:sldId id="261" r:id="rId8"/>
    <p:sldId id="262" r:id="rId9"/>
    <p:sldId id="263" r:id="rId10"/>
    <p:sldId id="264" r:id="rId11"/>
    <p:sldId id="265" r:id="rId12"/>
    <p:sldId id="272" r:id="rId13"/>
    <p:sldId id="273" r:id="rId14"/>
    <p:sldId id="266" r:id="rId15"/>
    <p:sldId id="271"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5" autoAdjust="0"/>
    <p:restoredTop sz="94660"/>
  </p:normalViewPr>
  <p:slideViewPr>
    <p:cSldViewPr>
      <p:cViewPr varScale="1">
        <p:scale>
          <a:sx n="65" d="100"/>
          <a:sy n="65" d="100"/>
        </p:scale>
        <p:origin x="135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9E9A3E-C616-42BC-9FAE-2BEDBBD0188C}" type="datetimeFigureOut">
              <a:rPr lang="en-US" smtClean="0"/>
              <a:t>10/28/2017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94A601-6C51-45B8-AD70-124B91595CE0}" type="slidenum">
              <a:rPr lang="en-US" smtClean="0"/>
              <a:t>‹#›</a:t>
            </a:fld>
            <a:endParaRPr lang="en-US"/>
          </a:p>
        </p:txBody>
      </p:sp>
    </p:spTree>
    <p:extLst>
      <p:ext uri="{BB962C8B-B14F-4D97-AF65-F5344CB8AC3E}">
        <p14:creationId xmlns:p14="http://schemas.microsoft.com/office/powerpoint/2010/main" val="627958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94A601-6C51-45B8-AD70-124B91595CE0}" type="slidenum">
              <a:rPr lang="en-US" smtClean="0"/>
              <a:t>12</a:t>
            </a:fld>
            <a:endParaRPr lang="en-US"/>
          </a:p>
        </p:txBody>
      </p:sp>
    </p:spTree>
    <p:extLst>
      <p:ext uri="{BB962C8B-B14F-4D97-AF65-F5344CB8AC3E}">
        <p14:creationId xmlns:p14="http://schemas.microsoft.com/office/powerpoint/2010/main" val="2469957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3AFF4F-E864-4A9B-B6D7-6AD4E293C404}" type="datetimeFigureOut">
              <a:rPr lang="en-US" smtClean="0"/>
              <a:pPr/>
              <a:t>10/28/2017</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93AFF4F-E864-4A9B-B6D7-6AD4E293C404}" type="datetimeFigureOut">
              <a:rPr lang="en-US" smtClean="0"/>
              <a:pPr/>
              <a:t>10/28/2017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A3D91E-CBAE-40FC-B2CB-9CD617052F5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3AFF4F-E864-4A9B-B6D7-6AD4E293C404}" type="datetimeFigureOut">
              <a:rPr lang="en-US" smtClean="0"/>
              <a:pPr/>
              <a:t>10/28/2017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A3D91E-CBAE-40FC-B2CB-9CD617052F5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solidFill>
                  <a:srgbClr val="C00000"/>
                </a:solidFill>
              </a:rPr>
              <a:t>Brahma, Vishnu and Shiva</a:t>
            </a:r>
            <a:br>
              <a:rPr lang="en-US" b="1" dirty="0">
                <a:solidFill>
                  <a:srgbClr val="C00000"/>
                </a:solidFill>
              </a:rPr>
            </a:br>
            <a:br>
              <a:rPr lang="en-US" b="1" dirty="0">
                <a:solidFill>
                  <a:srgbClr val="C00000"/>
                </a:solidFill>
              </a:rPr>
            </a:br>
            <a:r>
              <a:rPr lang="en-US" b="1" dirty="0">
                <a:solidFill>
                  <a:srgbClr val="C00000"/>
                </a:solidFill>
              </a:rPr>
              <a:t>Hindu Trinity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b="1" dirty="0">
                <a:solidFill>
                  <a:schemeClr val="accent6">
                    <a:lumMod val="75000"/>
                  </a:schemeClr>
                </a:solidFill>
              </a:rPr>
              <a:t>Lord Vishnu’s Avatars</a:t>
            </a:r>
          </a:p>
        </p:txBody>
      </p:sp>
      <p:sp>
        <p:nvSpPr>
          <p:cNvPr id="3" name="Content Placeholder 2"/>
          <p:cNvSpPr>
            <a:spLocks noGrp="1"/>
          </p:cNvSpPr>
          <p:nvPr>
            <p:ph idx="1"/>
          </p:nvPr>
        </p:nvSpPr>
        <p:spPr>
          <a:xfrm>
            <a:off x="609600" y="914400"/>
            <a:ext cx="8229600" cy="5562600"/>
          </a:xfrm>
        </p:spPr>
        <p:txBody>
          <a:bodyPr>
            <a:normAutofit fontScale="70000" lnSpcReduction="20000"/>
          </a:bodyPr>
          <a:lstStyle/>
          <a:p>
            <a:r>
              <a:rPr lang="en-US" dirty="0"/>
              <a:t>Occasionally, the balance of power on earth between good and evil is upset in favor of evil, and then Lord Vishnu is believed to descend to earth in a mortal form (his avatar) to save humankind or the world.</a:t>
            </a:r>
          </a:p>
          <a:p>
            <a:r>
              <a:rPr lang="en-US" b="1" dirty="0"/>
              <a:t>Ten such avatars (descents or incarnations) are commonly recognized, of which Lord Rama and Lord Krishna are the most important. </a:t>
            </a:r>
            <a:r>
              <a:rPr lang="en-US" dirty="0"/>
              <a:t>Nine descents are thought to have already occurred; the tenth and last is yet to come. </a:t>
            </a:r>
          </a:p>
          <a:p>
            <a:r>
              <a:rPr lang="en-US" b="1" u="sng" dirty="0"/>
              <a:t>Nine avatars of Vishnu are: </a:t>
            </a:r>
          </a:p>
          <a:p>
            <a:r>
              <a:rPr lang="en-US" sz="2300" b="1" dirty="0" err="1"/>
              <a:t>Matsya</a:t>
            </a:r>
            <a:r>
              <a:rPr lang="en-US" sz="2300" b="1" dirty="0"/>
              <a:t> or Fish incarnation</a:t>
            </a:r>
          </a:p>
          <a:p>
            <a:r>
              <a:rPr lang="en-US" sz="2300" b="1" dirty="0" err="1"/>
              <a:t>Kurma</a:t>
            </a:r>
            <a:r>
              <a:rPr lang="en-US" sz="2300" b="1" dirty="0"/>
              <a:t> or Turtle incarnation</a:t>
            </a:r>
          </a:p>
          <a:p>
            <a:r>
              <a:rPr lang="en-US" sz="2300" b="1" dirty="0" err="1"/>
              <a:t>Varaha</a:t>
            </a:r>
            <a:r>
              <a:rPr lang="en-US" sz="2300" b="1" dirty="0"/>
              <a:t> or Boar incarnation</a:t>
            </a:r>
          </a:p>
          <a:p>
            <a:r>
              <a:rPr lang="en-US" sz="2300" b="1" dirty="0" err="1"/>
              <a:t>Narasingha</a:t>
            </a:r>
            <a:r>
              <a:rPr lang="en-US" sz="2300" b="1" dirty="0"/>
              <a:t> or Lion incarnation</a:t>
            </a:r>
          </a:p>
          <a:p>
            <a:r>
              <a:rPr lang="en-US" sz="2300" b="1" dirty="0" err="1"/>
              <a:t>Vamana</a:t>
            </a:r>
            <a:r>
              <a:rPr lang="en-US" sz="2300" b="1" dirty="0"/>
              <a:t> or Dwarf incarnation</a:t>
            </a:r>
          </a:p>
          <a:p>
            <a:r>
              <a:rPr lang="en-US" sz="2300" b="1" dirty="0" err="1"/>
              <a:t>Parasurama</a:t>
            </a:r>
            <a:endParaRPr lang="en-US" sz="2300" b="1" dirty="0"/>
          </a:p>
          <a:p>
            <a:r>
              <a:rPr lang="en-US" sz="2300" b="1" dirty="0"/>
              <a:t>Ram</a:t>
            </a:r>
          </a:p>
          <a:p>
            <a:r>
              <a:rPr lang="en-US" sz="2300" b="1" dirty="0"/>
              <a:t>Krishna</a:t>
            </a:r>
          </a:p>
          <a:p>
            <a:r>
              <a:rPr lang="en-US" sz="2300" b="1" dirty="0"/>
              <a:t>Buddha</a:t>
            </a:r>
          </a:p>
          <a:p>
            <a:r>
              <a:rPr lang="en-US" sz="2300" b="1" dirty="0" err="1"/>
              <a:t>Kalki</a:t>
            </a:r>
            <a:r>
              <a:rPr lang="en-US" sz="2300" b="1" dirty="0"/>
              <a:t> </a:t>
            </a:r>
          </a:p>
          <a:p>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b="1" dirty="0">
                <a:solidFill>
                  <a:schemeClr val="accent6">
                    <a:lumMod val="75000"/>
                  </a:schemeClr>
                </a:solidFill>
              </a:rPr>
              <a:t>Lord Shiva and </a:t>
            </a:r>
            <a:r>
              <a:rPr lang="en-US" b="1" dirty="0" err="1">
                <a:solidFill>
                  <a:schemeClr val="accent6">
                    <a:lumMod val="75000"/>
                  </a:schemeClr>
                </a:solidFill>
              </a:rPr>
              <a:t>Parvati</a:t>
            </a:r>
            <a:endParaRPr lang="en-US" b="1" dirty="0">
              <a:solidFill>
                <a:schemeClr val="accent6">
                  <a:lumMod val="75000"/>
                </a:schemeClr>
              </a:solidFill>
            </a:endParaRPr>
          </a:p>
        </p:txBody>
      </p:sp>
      <p:grpSp>
        <p:nvGrpSpPr>
          <p:cNvPr id="14" name="Group 13"/>
          <p:cNvGrpSpPr/>
          <p:nvPr/>
        </p:nvGrpSpPr>
        <p:grpSpPr>
          <a:xfrm>
            <a:off x="0" y="1219200"/>
            <a:ext cx="9372600" cy="4428530"/>
            <a:chOff x="0" y="1219200"/>
            <a:chExt cx="9372600" cy="4428530"/>
          </a:xfrm>
        </p:grpSpPr>
        <p:pic>
          <p:nvPicPr>
            <p:cNvPr id="19460" name="Picture 4" descr="http://www.netglimse.com/images/events/mahashivaratri/mahashivaratri_14.jpg"/>
            <p:cNvPicPr>
              <a:picLocks noChangeAspect="1" noChangeArrowheads="1"/>
            </p:cNvPicPr>
            <p:nvPr/>
          </p:nvPicPr>
          <p:blipFill>
            <a:blip r:embed="rId2" cstate="print"/>
            <a:srcRect/>
            <a:stretch>
              <a:fillRect/>
            </a:stretch>
          </p:blipFill>
          <p:spPr bwMode="auto">
            <a:xfrm>
              <a:off x="914400" y="1219200"/>
              <a:ext cx="3810000" cy="4267200"/>
            </a:xfrm>
            <a:prstGeom prst="rect">
              <a:avLst/>
            </a:prstGeom>
            <a:noFill/>
          </p:spPr>
        </p:pic>
        <p:pic>
          <p:nvPicPr>
            <p:cNvPr id="19462" name="Picture 6" descr="http://1.bp.blogspot.com/_9vPNlqoYUtY/SX2-tOmRNJI/AAAAAAAABp8/RZ3XuN6voUg/s400/Ganesha+-+Parvati+Devi.jpg"/>
            <p:cNvPicPr>
              <a:picLocks noChangeAspect="1" noChangeArrowheads="1"/>
            </p:cNvPicPr>
            <p:nvPr/>
          </p:nvPicPr>
          <p:blipFill>
            <a:blip r:embed="rId3" cstate="print"/>
            <a:srcRect/>
            <a:stretch>
              <a:fillRect/>
            </a:stretch>
          </p:blipFill>
          <p:spPr bwMode="auto">
            <a:xfrm>
              <a:off x="4876800" y="1219200"/>
              <a:ext cx="3276600" cy="4311316"/>
            </a:xfrm>
            <a:prstGeom prst="rect">
              <a:avLst/>
            </a:prstGeom>
            <a:noFill/>
          </p:spPr>
        </p:pic>
        <p:cxnSp>
          <p:nvCxnSpPr>
            <p:cNvPr id="8" name="Straight Arrow Connector 7"/>
            <p:cNvCxnSpPr/>
            <p:nvPr/>
          </p:nvCxnSpPr>
          <p:spPr>
            <a:xfrm rot="10800000" flipV="1">
              <a:off x="533400" y="4267200"/>
              <a:ext cx="5334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7924800" y="4419600"/>
              <a:ext cx="4572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0" y="4800600"/>
              <a:ext cx="838200" cy="369332"/>
            </a:xfrm>
            <a:prstGeom prst="rect">
              <a:avLst/>
            </a:prstGeom>
            <a:noFill/>
          </p:spPr>
          <p:txBody>
            <a:bodyPr wrap="square" rtlCol="0">
              <a:spAutoFit/>
            </a:bodyPr>
            <a:lstStyle/>
            <a:p>
              <a:r>
                <a:rPr lang="en-US" b="1" dirty="0"/>
                <a:t>Shiva</a:t>
              </a:r>
            </a:p>
          </p:txBody>
        </p:sp>
        <p:sp>
          <p:nvSpPr>
            <p:cNvPr id="12" name="TextBox 11"/>
            <p:cNvSpPr txBox="1"/>
            <p:nvPr/>
          </p:nvSpPr>
          <p:spPr>
            <a:xfrm>
              <a:off x="8153400" y="4724400"/>
              <a:ext cx="1219200" cy="923330"/>
            </a:xfrm>
            <a:prstGeom prst="rect">
              <a:avLst/>
            </a:prstGeom>
            <a:noFill/>
          </p:spPr>
          <p:txBody>
            <a:bodyPr wrap="square" rtlCol="0">
              <a:spAutoFit/>
            </a:bodyPr>
            <a:lstStyle/>
            <a:p>
              <a:r>
                <a:rPr lang="en-US" b="1" dirty="0" err="1"/>
                <a:t>Parvati</a:t>
              </a:r>
              <a:r>
                <a:rPr lang="en-US" b="1" dirty="0"/>
                <a:t> with Lord </a:t>
              </a:r>
              <a:r>
                <a:rPr lang="en-US" b="1" dirty="0" err="1"/>
                <a:t>Ganesh</a:t>
              </a:r>
              <a:endParaRPr lang="en-US" b="1" dirty="0"/>
            </a:p>
          </p:txBody>
        </p:sp>
      </p:grpSp>
      <p:sp>
        <p:nvSpPr>
          <p:cNvPr id="13" name="TextBox 12"/>
          <p:cNvSpPr txBox="1"/>
          <p:nvPr/>
        </p:nvSpPr>
        <p:spPr>
          <a:xfrm>
            <a:off x="0" y="5657671"/>
            <a:ext cx="9144000" cy="1107996"/>
          </a:xfrm>
          <a:prstGeom prst="rect">
            <a:avLst/>
          </a:prstGeom>
          <a:noFill/>
        </p:spPr>
        <p:txBody>
          <a:bodyPr wrap="square" rtlCol="0">
            <a:spAutoFit/>
          </a:bodyPr>
          <a:lstStyle/>
          <a:p>
            <a:pPr>
              <a:buFont typeface="Arial" pitchFamily="34" charset="0"/>
              <a:buChar char="•"/>
            </a:pPr>
            <a:r>
              <a:rPr lang="en-US" dirty="0"/>
              <a:t> </a:t>
            </a:r>
            <a:r>
              <a:rPr lang="en-US" sz="1600" b="1" dirty="0"/>
              <a:t>Shiva</a:t>
            </a:r>
            <a:r>
              <a:rPr lang="en-US" sz="1600" dirty="0"/>
              <a:t> is one of the gods of the Trinity. </a:t>
            </a:r>
            <a:r>
              <a:rPr lang="en-US" sz="1600" b="1" dirty="0"/>
              <a:t>He is said to be the god of destruction</a:t>
            </a:r>
            <a:r>
              <a:rPr lang="en-US" sz="1600" dirty="0"/>
              <a:t>.</a:t>
            </a:r>
          </a:p>
          <a:p>
            <a:pPr>
              <a:buFont typeface="Arial" pitchFamily="34" charset="0"/>
              <a:buChar char="•"/>
            </a:pPr>
            <a:r>
              <a:rPr lang="en-US" sz="1600" dirty="0"/>
              <a:t> </a:t>
            </a:r>
            <a:r>
              <a:rPr lang="en-US" sz="1600" b="1" dirty="0"/>
              <a:t>Shiva</a:t>
            </a:r>
            <a:r>
              <a:rPr lang="en-US" sz="1600" dirty="0"/>
              <a:t> is married to the </a:t>
            </a:r>
            <a:r>
              <a:rPr lang="en-US" sz="1600" b="1" dirty="0"/>
              <a:t>Goddess Uma or </a:t>
            </a:r>
            <a:r>
              <a:rPr lang="en-US" sz="1600" b="1" dirty="0" err="1"/>
              <a:t>Parvati</a:t>
            </a:r>
            <a:r>
              <a:rPr lang="en-US" sz="1600" dirty="0"/>
              <a:t>. </a:t>
            </a:r>
            <a:r>
              <a:rPr lang="en-US" sz="1600" b="1" dirty="0"/>
              <a:t>Goddess </a:t>
            </a:r>
            <a:r>
              <a:rPr lang="en-US" sz="1600" b="1" dirty="0" err="1"/>
              <a:t>Parvati</a:t>
            </a:r>
            <a:r>
              <a:rPr lang="en-US" sz="1600" b="1" dirty="0"/>
              <a:t> represents </a:t>
            </a:r>
            <a:r>
              <a:rPr lang="en-US" sz="1600" b="1" dirty="0" err="1"/>
              <a:t>Shakti</a:t>
            </a:r>
            <a:r>
              <a:rPr lang="en-US" sz="1600" b="1" dirty="0"/>
              <a:t>. </a:t>
            </a:r>
            <a:r>
              <a:rPr lang="en-US" sz="1600" dirty="0"/>
              <a:t>She also represents </a:t>
            </a:r>
            <a:r>
              <a:rPr lang="en-US" sz="1600" dirty="0" err="1"/>
              <a:t>prakriti</a:t>
            </a:r>
            <a:r>
              <a:rPr lang="en-US" sz="1600" dirty="0"/>
              <a:t> which means perishable matter. Shiva's marriage with </a:t>
            </a:r>
            <a:r>
              <a:rPr lang="en-US" sz="1600" dirty="0" err="1"/>
              <a:t>Uma</a:t>
            </a:r>
            <a:r>
              <a:rPr lang="en-US" sz="1600" dirty="0"/>
              <a:t> signifies that the power of destruction has no meaning without its association with perishable matter.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a:t>Lord Shiva- an ascetic</a:t>
            </a:r>
          </a:p>
        </p:txBody>
      </p:sp>
      <p:pic>
        <p:nvPicPr>
          <p:cNvPr id="4" name="Picture 2" descr="http://2.bp.blogspot.com/-QElBbEMNviY/TVatlAVt8oI/AAAAAAAAAIA/HTUOXibdEEw/s1600/Lord-Shiva.jpg"/>
          <p:cNvPicPr>
            <a:picLocks noChangeAspect="1" noChangeArrowheads="1"/>
          </p:cNvPicPr>
          <p:nvPr/>
        </p:nvPicPr>
        <p:blipFill>
          <a:blip r:embed="rId3" cstate="print"/>
          <a:srcRect/>
          <a:stretch>
            <a:fillRect/>
          </a:stretch>
        </p:blipFill>
        <p:spPr bwMode="auto">
          <a:xfrm>
            <a:off x="1752600" y="990600"/>
            <a:ext cx="5486400" cy="5695950"/>
          </a:xfrm>
          <a:prstGeom prst="rect">
            <a:avLst/>
          </a:prstGeom>
          <a:noFill/>
        </p:spPr>
      </p:pic>
      <p:cxnSp>
        <p:nvCxnSpPr>
          <p:cNvPr id="6" name="Straight Arrow Connector 5"/>
          <p:cNvCxnSpPr/>
          <p:nvPr/>
        </p:nvCxnSpPr>
        <p:spPr>
          <a:xfrm flipV="1">
            <a:off x="4572000" y="1143000"/>
            <a:ext cx="2971800" cy="7620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7696200" y="1828800"/>
            <a:ext cx="1447800" cy="369332"/>
          </a:xfrm>
          <a:prstGeom prst="rect">
            <a:avLst/>
          </a:prstGeom>
          <a:noFill/>
        </p:spPr>
        <p:txBody>
          <a:bodyPr wrap="square" rtlCol="0">
            <a:spAutoFit/>
          </a:bodyPr>
          <a:lstStyle/>
          <a:p>
            <a:r>
              <a:rPr lang="en-US" dirty="0"/>
              <a:t>Blue Throat</a:t>
            </a:r>
          </a:p>
        </p:txBody>
      </p:sp>
      <p:cxnSp>
        <p:nvCxnSpPr>
          <p:cNvPr id="8" name="Straight Arrow Connector 7"/>
          <p:cNvCxnSpPr/>
          <p:nvPr/>
        </p:nvCxnSpPr>
        <p:spPr>
          <a:xfrm flipV="1">
            <a:off x="4724400" y="2133600"/>
            <a:ext cx="3048000" cy="609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9" name="TextBox 8"/>
          <p:cNvSpPr txBox="1"/>
          <p:nvPr/>
        </p:nvSpPr>
        <p:spPr>
          <a:xfrm>
            <a:off x="7543800" y="990600"/>
            <a:ext cx="1447800" cy="369332"/>
          </a:xfrm>
          <a:prstGeom prst="rect">
            <a:avLst/>
          </a:prstGeom>
          <a:noFill/>
        </p:spPr>
        <p:txBody>
          <a:bodyPr wrap="square" rtlCol="0">
            <a:spAutoFit/>
          </a:bodyPr>
          <a:lstStyle/>
          <a:p>
            <a:r>
              <a:rPr lang="en-US" dirty="0"/>
              <a:t>Third eye</a:t>
            </a:r>
          </a:p>
        </p:txBody>
      </p:sp>
      <p:cxnSp>
        <p:nvCxnSpPr>
          <p:cNvPr id="11" name="Straight Arrow Connector 10"/>
          <p:cNvCxnSpPr/>
          <p:nvPr/>
        </p:nvCxnSpPr>
        <p:spPr>
          <a:xfrm rot="10800000">
            <a:off x="1219200" y="2133600"/>
            <a:ext cx="3200400" cy="8397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4" name="TextBox 13"/>
          <p:cNvSpPr txBox="1"/>
          <p:nvPr/>
        </p:nvSpPr>
        <p:spPr>
          <a:xfrm>
            <a:off x="152400" y="1752600"/>
            <a:ext cx="1600200" cy="923330"/>
          </a:xfrm>
          <a:prstGeom prst="rect">
            <a:avLst/>
          </a:prstGeom>
          <a:noFill/>
        </p:spPr>
        <p:txBody>
          <a:bodyPr wrap="square" rtlCol="0">
            <a:spAutoFit/>
          </a:bodyPr>
          <a:lstStyle/>
          <a:p>
            <a:r>
              <a:rPr lang="en-US" dirty="0"/>
              <a:t>Snake around his neck</a:t>
            </a:r>
          </a:p>
        </p:txBody>
      </p:sp>
      <p:cxnSp>
        <p:nvCxnSpPr>
          <p:cNvPr id="15" name="Straight Arrow Connector 14"/>
          <p:cNvCxnSpPr/>
          <p:nvPr/>
        </p:nvCxnSpPr>
        <p:spPr>
          <a:xfrm rot="10800000" flipV="1">
            <a:off x="838200" y="2590800"/>
            <a:ext cx="1600200" cy="533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7" name="TextBox 16"/>
          <p:cNvSpPr txBox="1"/>
          <p:nvPr/>
        </p:nvSpPr>
        <p:spPr>
          <a:xfrm>
            <a:off x="152400" y="3200400"/>
            <a:ext cx="1447800" cy="369332"/>
          </a:xfrm>
          <a:prstGeom prst="rect">
            <a:avLst/>
          </a:prstGeom>
          <a:noFill/>
        </p:spPr>
        <p:txBody>
          <a:bodyPr wrap="square" rtlCol="0">
            <a:spAutoFit/>
          </a:bodyPr>
          <a:lstStyle/>
          <a:p>
            <a:r>
              <a:rPr lang="en-US" dirty="0" err="1"/>
              <a:t>Dhamru</a:t>
            </a:r>
            <a:endParaRPr lang="en-US" dirty="0"/>
          </a:p>
        </p:txBody>
      </p:sp>
      <p:cxnSp>
        <p:nvCxnSpPr>
          <p:cNvPr id="18" name="Straight Arrow Connector 17"/>
          <p:cNvCxnSpPr/>
          <p:nvPr/>
        </p:nvCxnSpPr>
        <p:spPr>
          <a:xfrm rot="10800000">
            <a:off x="990600" y="1219200"/>
            <a:ext cx="1295400" cy="533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1" name="TextBox 20"/>
          <p:cNvSpPr txBox="1"/>
          <p:nvPr/>
        </p:nvSpPr>
        <p:spPr>
          <a:xfrm>
            <a:off x="0" y="838200"/>
            <a:ext cx="1447800" cy="369332"/>
          </a:xfrm>
          <a:prstGeom prst="rect">
            <a:avLst/>
          </a:prstGeom>
          <a:noFill/>
        </p:spPr>
        <p:txBody>
          <a:bodyPr wrap="square" rtlCol="0">
            <a:spAutoFit/>
          </a:bodyPr>
          <a:lstStyle/>
          <a:p>
            <a:r>
              <a:rPr lang="en-US" dirty="0" err="1"/>
              <a:t>Trishul</a:t>
            </a:r>
            <a:endParaRPr lang="en-US" dirty="0"/>
          </a:p>
        </p:txBody>
      </p:sp>
      <p:cxnSp>
        <p:nvCxnSpPr>
          <p:cNvPr id="22" name="Straight Arrow Connector 21"/>
          <p:cNvCxnSpPr/>
          <p:nvPr/>
        </p:nvCxnSpPr>
        <p:spPr>
          <a:xfrm rot="10800000" flipV="1">
            <a:off x="1066800" y="3810000"/>
            <a:ext cx="2438400" cy="152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5" name="TextBox 24"/>
          <p:cNvSpPr txBox="1"/>
          <p:nvPr/>
        </p:nvSpPr>
        <p:spPr>
          <a:xfrm>
            <a:off x="0" y="4038600"/>
            <a:ext cx="1447800" cy="646331"/>
          </a:xfrm>
          <a:prstGeom prst="rect">
            <a:avLst/>
          </a:prstGeom>
          <a:noFill/>
        </p:spPr>
        <p:txBody>
          <a:bodyPr wrap="square" rtlCol="0">
            <a:spAutoFit/>
          </a:bodyPr>
          <a:lstStyle/>
          <a:p>
            <a:r>
              <a:rPr lang="en-US" dirty="0" err="1"/>
              <a:t>Rudraksha</a:t>
            </a:r>
            <a:r>
              <a:rPr lang="en-US" dirty="0"/>
              <a:t> Mala</a:t>
            </a:r>
          </a:p>
        </p:txBody>
      </p:sp>
      <p:cxnSp>
        <p:nvCxnSpPr>
          <p:cNvPr id="26" name="Straight Arrow Connector 25"/>
          <p:cNvCxnSpPr/>
          <p:nvPr/>
        </p:nvCxnSpPr>
        <p:spPr>
          <a:xfrm flipV="1">
            <a:off x="4572000" y="762000"/>
            <a:ext cx="3276600" cy="3048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8" name="TextBox 27"/>
          <p:cNvSpPr txBox="1"/>
          <p:nvPr/>
        </p:nvSpPr>
        <p:spPr>
          <a:xfrm>
            <a:off x="7696200" y="533400"/>
            <a:ext cx="1600200" cy="369332"/>
          </a:xfrm>
          <a:prstGeom prst="rect">
            <a:avLst/>
          </a:prstGeom>
          <a:noFill/>
        </p:spPr>
        <p:txBody>
          <a:bodyPr wrap="square" rtlCol="0">
            <a:spAutoFit/>
          </a:bodyPr>
          <a:lstStyle/>
          <a:p>
            <a:r>
              <a:rPr lang="en-US" dirty="0"/>
              <a:t>River </a:t>
            </a:r>
            <a:r>
              <a:rPr lang="en-US" dirty="0" err="1"/>
              <a:t>Ganga</a:t>
            </a:r>
            <a:endParaRPr lang="en-US" dirty="0"/>
          </a:p>
        </p:txBody>
      </p:sp>
    </p:spTree>
    <p:extLst>
      <p:ext uri="{BB962C8B-B14F-4D97-AF65-F5344CB8AC3E}">
        <p14:creationId xmlns:p14="http://schemas.microsoft.com/office/powerpoint/2010/main" val="29291634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dirty="0"/>
              <a:t>Different  Aspects of Lord Shiva</a:t>
            </a:r>
          </a:p>
        </p:txBody>
      </p:sp>
      <p:sp>
        <p:nvSpPr>
          <p:cNvPr id="3" name="Content Placeholder 2"/>
          <p:cNvSpPr>
            <a:spLocks noGrp="1"/>
          </p:cNvSpPr>
          <p:nvPr>
            <p:ph idx="1"/>
          </p:nvPr>
        </p:nvSpPr>
        <p:spPr>
          <a:xfrm>
            <a:off x="457200" y="914400"/>
            <a:ext cx="8686800" cy="5943600"/>
          </a:xfrm>
        </p:spPr>
        <p:txBody>
          <a:bodyPr>
            <a:noAutofit/>
          </a:bodyPr>
          <a:lstStyle/>
          <a:p>
            <a:r>
              <a:rPr lang="en-US" sz="1100" b="1" dirty="0"/>
              <a:t>The unclad body covered with ashes:</a:t>
            </a:r>
            <a:r>
              <a:rPr lang="en-US" sz="1100" dirty="0"/>
              <a:t> the unclad body symbolizes the transcendental aspect of the Lord. Since most things reduce to ashes when burned, ashes symbolize the physical universe. </a:t>
            </a:r>
          </a:p>
          <a:p>
            <a:r>
              <a:rPr lang="en-US" sz="1100" b="1" dirty="0"/>
              <a:t>Matted locks:</a:t>
            </a:r>
            <a:r>
              <a:rPr lang="en-US" sz="1100" dirty="0"/>
              <a:t> Lord Shiva is the Master of yoga. The three matted locks on the head of the Lord convey the idea that integration of the physical, mental and spiritual energies is the ideal of yoga. </a:t>
            </a:r>
          </a:p>
          <a:p>
            <a:r>
              <a:rPr lang="en-US" sz="1100" b="1" dirty="0"/>
              <a:t>The crescent moon:</a:t>
            </a:r>
            <a:r>
              <a:rPr lang="en-US" sz="1100" dirty="0"/>
              <a:t> is shown on the side of the Lord's head as an ornament, and not as an integral part of His countenance. The waxing and waning phenomenon of the moon symbolizes the time cycle through which creation evolves from the beginning to the end. </a:t>
            </a:r>
          </a:p>
          <a:p>
            <a:r>
              <a:rPr lang="en-US" sz="1100" b="1" dirty="0"/>
              <a:t>Half-open eyes:</a:t>
            </a:r>
            <a:r>
              <a:rPr lang="en-US" sz="1100" dirty="0"/>
              <a:t> when the Lord opens His eyes, a new cycle of creation emerges and when He closes them, the universe dissolves for creation of the next cycle. The half-open eyes convey the idea that creation is going through cyclic process, with no beginning and no end. </a:t>
            </a:r>
          </a:p>
          <a:p>
            <a:r>
              <a:rPr lang="en-US" sz="1100" b="1" dirty="0"/>
              <a:t>Snake around the neck:</a:t>
            </a:r>
            <a:r>
              <a:rPr lang="en-US" sz="1100" dirty="0"/>
              <a:t> sages have used snakes to symbolize the yogic power of Lord Shiva with which He dissolves and recreates the universe. Like a yogi, a snake hoards nothing, carries nothing, builds nothing, lives on air alone for a long time, and lives in mountains and forests. The venom of a snake, therefore, symbolizes the yogic power. </a:t>
            </a:r>
          </a:p>
          <a:p>
            <a:r>
              <a:rPr lang="en-US" sz="1100" b="1" dirty="0" err="1"/>
              <a:t>Rudraksha</a:t>
            </a:r>
            <a:r>
              <a:rPr lang="en-US" sz="1100" b="1" dirty="0"/>
              <a:t> necklace:</a:t>
            </a:r>
            <a:r>
              <a:rPr lang="en-US" sz="1100" dirty="0"/>
              <a:t> </a:t>
            </a:r>
            <a:r>
              <a:rPr lang="en-US" sz="1100" dirty="0" err="1"/>
              <a:t>Rudra</a:t>
            </a:r>
            <a:r>
              <a:rPr lang="en-US" sz="1100" dirty="0"/>
              <a:t> is another name of Shiva. </a:t>
            </a:r>
            <a:r>
              <a:rPr lang="en-US" sz="1100" dirty="0" err="1"/>
              <a:t>Rudra</a:t>
            </a:r>
            <a:r>
              <a:rPr lang="en-US" sz="1100" dirty="0"/>
              <a:t> also means "strict or uncompromising" and </a:t>
            </a:r>
            <a:r>
              <a:rPr lang="en-US" sz="1100" dirty="0" err="1"/>
              <a:t>aksha</a:t>
            </a:r>
            <a:r>
              <a:rPr lang="en-US" sz="1100" dirty="0"/>
              <a:t> means "eye." </a:t>
            </a:r>
            <a:r>
              <a:rPr lang="en-US" sz="1100" dirty="0" err="1"/>
              <a:t>Rudraksha</a:t>
            </a:r>
            <a:r>
              <a:rPr lang="en-US" sz="1100" dirty="0"/>
              <a:t> necklace worn by the Lord illustrates that He uses His cosmic laws firmly - without compromise - to maintain law and order in the universe. The necklace has 108 beads which symbolize the elements used in the creation of the world. </a:t>
            </a:r>
          </a:p>
          <a:p>
            <a:r>
              <a:rPr lang="en-US" sz="1100" b="1" dirty="0" err="1"/>
              <a:t>Varda</a:t>
            </a:r>
            <a:r>
              <a:rPr lang="en-US" sz="1100" b="1" dirty="0"/>
              <a:t> </a:t>
            </a:r>
            <a:r>
              <a:rPr lang="en-US" sz="1100" b="1" dirty="0" err="1"/>
              <a:t>Mudra</a:t>
            </a:r>
            <a:r>
              <a:rPr lang="en-US" sz="1100" b="1" dirty="0"/>
              <a:t>:</a:t>
            </a:r>
            <a:r>
              <a:rPr lang="en-US" sz="1100" dirty="0"/>
              <a:t> the Lord's right hand is shown in a boon- bestowing and blessing pose. As stated earlier, Lord Shiva annihilates evil, grants boons, bestows grace, destroys ignorance, and awakens wisdom in His devotees. </a:t>
            </a:r>
          </a:p>
          <a:p>
            <a:r>
              <a:rPr lang="en-US" sz="1100" b="1" dirty="0"/>
              <a:t>Trident (</a:t>
            </a:r>
            <a:r>
              <a:rPr lang="en-US" sz="1100" b="1" dirty="0" err="1"/>
              <a:t>Trisula</a:t>
            </a:r>
            <a:r>
              <a:rPr lang="en-US" sz="1100" b="1" dirty="0"/>
              <a:t>):</a:t>
            </a:r>
            <a:r>
              <a:rPr lang="en-US" sz="1100" dirty="0"/>
              <a:t> a three-pronged trident shown adjacent to the Lord symbolizes His three fundamental powers (</a:t>
            </a:r>
            <a:r>
              <a:rPr lang="en-US" sz="1100" dirty="0" err="1"/>
              <a:t>shakti</a:t>
            </a:r>
            <a:r>
              <a:rPr lang="en-US" sz="1100" dirty="0"/>
              <a:t>) of will (</a:t>
            </a:r>
            <a:r>
              <a:rPr lang="en-US" sz="1100" dirty="0" err="1"/>
              <a:t>iccha</a:t>
            </a:r>
            <a:r>
              <a:rPr lang="en-US" sz="1100" dirty="0"/>
              <a:t>), action (</a:t>
            </a:r>
            <a:r>
              <a:rPr lang="en-US" sz="1100" dirty="0" err="1"/>
              <a:t>kriya</a:t>
            </a:r>
            <a:r>
              <a:rPr lang="en-US" sz="1100" dirty="0"/>
              <a:t>) and knowledge (</a:t>
            </a:r>
            <a:r>
              <a:rPr lang="en-US" sz="1100" dirty="0" err="1"/>
              <a:t>jnana</a:t>
            </a:r>
            <a:r>
              <a:rPr lang="en-US" sz="1100" dirty="0"/>
              <a:t>). The trident also symbolizes the Lord's power to destroy evil and ignorance. </a:t>
            </a:r>
          </a:p>
          <a:p>
            <a:r>
              <a:rPr lang="en-US" sz="1100" b="1" dirty="0" err="1"/>
              <a:t>Damaru</a:t>
            </a:r>
            <a:r>
              <a:rPr lang="en-US" sz="1100" b="1" dirty="0"/>
              <a:t> (drum):</a:t>
            </a:r>
            <a:r>
              <a:rPr lang="en-US" sz="1100" dirty="0"/>
              <a:t> a small drum with two sides separated from each other by a thin neck-like structure symbolizes the two utterly dissimilar states of existence, </a:t>
            </a:r>
            <a:r>
              <a:rPr lang="en-US" sz="1100" dirty="0" err="1"/>
              <a:t>unmanifest</a:t>
            </a:r>
            <a:r>
              <a:rPr lang="en-US" sz="1100" dirty="0"/>
              <a:t> and manifest. When a </a:t>
            </a:r>
            <a:r>
              <a:rPr lang="en-US" sz="1100" dirty="0" err="1"/>
              <a:t>damaru</a:t>
            </a:r>
            <a:r>
              <a:rPr lang="en-US" sz="1100" dirty="0"/>
              <a:t> is vibrated, it produces dissimilar sounds which are fused together by resonance to create one sound. The sound thus produced symbolizes Nada, the cosmic sound of AUM, which can be heard during deep meditation. According to Hindu scriptures, Nada is the source of creation. </a:t>
            </a:r>
          </a:p>
          <a:p>
            <a:r>
              <a:rPr lang="en-US" sz="1100" b="1" dirty="0" err="1"/>
              <a:t>Kamandal</a:t>
            </a:r>
            <a:r>
              <a:rPr lang="en-US" sz="1100" b="1" dirty="0"/>
              <a:t>:</a:t>
            </a:r>
            <a:r>
              <a:rPr lang="en-US" sz="1100" dirty="0"/>
              <a:t> a water pot (</a:t>
            </a:r>
            <a:r>
              <a:rPr lang="en-US" sz="1100" dirty="0" err="1"/>
              <a:t>Kamandal</a:t>
            </a:r>
            <a:r>
              <a:rPr lang="en-US" sz="1100" dirty="0"/>
              <a:t>) made from a dry pumpkin contains nectar and is shown on the ground next to Shiva. The process of making </a:t>
            </a:r>
            <a:r>
              <a:rPr lang="en-US" sz="1100" dirty="0" err="1"/>
              <a:t>Kamandalu</a:t>
            </a:r>
            <a:r>
              <a:rPr lang="en-US" sz="1100" dirty="0"/>
              <a:t> has deep spiritual significance. A ripe pumpkin is plucked from a plant, its fruit is removed and the shell is cleaned for containing the nectar. In the same way, an individual must break away from attachment to the physical world and clean his inner self of egoistic desires in order to experience the bliss of the Self, symbolized by the nectar in the </a:t>
            </a:r>
            <a:r>
              <a:rPr lang="en-US" sz="1100" dirty="0" err="1"/>
              <a:t>Kamandalu</a:t>
            </a:r>
            <a:r>
              <a:rPr lang="en-US" sz="1100" dirty="0"/>
              <a:t>. </a:t>
            </a:r>
          </a:p>
          <a:p>
            <a:r>
              <a:rPr lang="en-US" sz="1100" b="1" dirty="0"/>
              <a:t>Tiger skin:</a:t>
            </a:r>
            <a:r>
              <a:rPr lang="en-US" sz="1100" dirty="0"/>
              <a:t> a tiger skin symbolizes potential energy. Lord Shiva, sitting on or wearing a tiger skin, illustrates the idea that He is the source of the creative energy that remains in potential form during the dissolution state of the universe. </a:t>
            </a:r>
          </a:p>
        </p:txBody>
      </p:sp>
    </p:spTree>
    <p:extLst>
      <p:ext uri="{BB962C8B-B14F-4D97-AF65-F5344CB8AC3E}">
        <p14:creationId xmlns:p14="http://schemas.microsoft.com/office/powerpoint/2010/main" val="42924410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686800" cy="715962"/>
          </a:xfrm>
        </p:spPr>
        <p:txBody>
          <a:bodyPr>
            <a:normAutofit fontScale="90000"/>
          </a:bodyPr>
          <a:lstStyle/>
          <a:p>
            <a:r>
              <a:rPr lang="en-US" b="1" dirty="0">
                <a:solidFill>
                  <a:schemeClr val="accent6">
                    <a:lumMod val="75000"/>
                  </a:schemeClr>
                </a:solidFill>
              </a:rPr>
              <a:t>Cycle of Creation and Destruction</a:t>
            </a:r>
          </a:p>
        </p:txBody>
      </p:sp>
      <p:sp>
        <p:nvSpPr>
          <p:cNvPr id="3" name="Content Placeholder 2"/>
          <p:cNvSpPr>
            <a:spLocks noGrp="1"/>
          </p:cNvSpPr>
          <p:nvPr>
            <p:ph idx="1"/>
          </p:nvPr>
        </p:nvSpPr>
        <p:spPr>
          <a:xfrm>
            <a:off x="457200" y="1600200"/>
            <a:ext cx="8229600" cy="4953000"/>
          </a:xfrm>
        </p:spPr>
        <p:txBody>
          <a:bodyPr>
            <a:normAutofit fontScale="70000" lnSpcReduction="20000"/>
          </a:bodyPr>
          <a:lstStyle/>
          <a:p>
            <a:r>
              <a:rPr lang="en-US" dirty="0"/>
              <a:t>Life in this world is a manifestation of the </a:t>
            </a:r>
            <a:r>
              <a:rPr lang="en-US" b="1" dirty="0"/>
              <a:t>three principles of creation, sustenance and destruction. In fact these three are interconnected</a:t>
            </a:r>
            <a:r>
              <a:rPr lang="en-US" dirty="0"/>
              <a:t>. The apparent destruction is only an essential forerunner to creation.</a:t>
            </a:r>
          </a:p>
          <a:p>
            <a:r>
              <a:rPr lang="en-US" dirty="0"/>
              <a:t>Destruction and Creation go hand in hand. They are like two sides of a coin. For example, the destruction of morning is creation of noon and the destruction of noon is creation of night. This chain of continuous destruction and construction maintains the day. </a:t>
            </a:r>
          </a:p>
          <a:p>
            <a:r>
              <a:rPr lang="en-US" dirty="0"/>
              <a:t>Similarly, the destruction of childhood is the creation of youth and the destruction of youth the creation of old age. In this process of birth and death the individual is maintained. </a:t>
            </a:r>
          </a:p>
          <a:p>
            <a:r>
              <a:rPr lang="en-US" dirty="0"/>
              <a:t>Hence the three gods of the Trinity viz. Brahma, Vishnu and Siva representing creation, maintenance and destruction, are essentially one and the same.</a:t>
            </a:r>
            <a:br>
              <a:rPr lang="en-US" dirty="0"/>
            </a:br>
            <a:br>
              <a:rPr lang="en-US" dirty="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8400"/>
            <a:ext cx="8229600" cy="1143000"/>
          </a:xfrm>
        </p:spPr>
        <p:txBody>
          <a:bodyPr/>
          <a:lstStyle/>
          <a:p>
            <a:r>
              <a:rPr lang="en-US" dirty="0"/>
              <a:t>Back-Up</a:t>
            </a:r>
          </a:p>
        </p:txBody>
      </p:sp>
    </p:spTree>
    <p:extLst>
      <p:ext uri="{BB962C8B-B14F-4D97-AF65-F5344CB8AC3E}">
        <p14:creationId xmlns:p14="http://schemas.microsoft.com/office/powerpoint/2010/main" val="21408189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457200"/>
            <a:ext cx="8534400" cy="8618538"/>
          </a:xfrm>
          <a:prstGeom prst="rect">
            <a:avLst/>
          </a:prstGeom>
          <a:noFill/>
        </p:spPr>
        <p:txBody>
          <a:bodyPr>
            <a:spAutoFit/>
          </a:bodyPr>
          <a:lstStyle/>
          <a:p>
            <a:pPr algn="ctr">
              <a:defRPr/>
            </a:pPr>
            <a:r>
              <a:rPr lang="en-US" sz="3200" b="1" dirty="0">
                <a:solidFill>
                  <a:srgbClr val="0070C0"/>
                </a:solidFill>
              </a:rPr>
              <a:t>Lord Shankar (Shiva) : Rudra</a:t>
            </a:r>
          </a:p>
          <a:p>
            <a:pPr algn="ctr">
              <a:defRPr/>
            </a:pPr>
            <a:endParaRPr lang="en-US" sz="2400" b="1" dirty="0"/>
          </a:p>
          <a:p>
            <a:pPr algn="ctr">
              <a:defRPr/>
            </a:pPr>
            <a:r>
              <a:rPr lang="en-US" sz="2400" b="1" dirty="0"/>
              <a:t>Exploded (Praakaty) from Lord Brahma's forehead</a:t>
            </a:r>
          </a:p>
          <a:p>
            <a:pPr algn="ctr">
              <a:defRPr/>
            </a:pPr>
            <a:r>
              <a:rPr lang="en-US" sz="2400" b="1" dirty="0"/>
              <a:t>Created similar angry and violent devotees</a:t>
            </a:r>
          </a:p>
          <a:p>
            <a:pPr algn="ctr">
              <a:defRPr/>
            </a:pPr>
            <a:r>
              <a:rPr lang="en-US" sz="2400" b="1" dirty="0"/>
              <a:t>Asked to stop more such creation</a:t>
            </a:r>
          </a:p>
          <a:p>
            <a:pPr algn="ctr">
              <a:defRPr/>
            </a:pPr>
            <a:r>
              <a:rPr lang="en-US" sz="2400" b="1" dirty="0"/>
              <a:t>Asked to perform Bhakti (Bhajan)</a:t>
            </a:r>
          </a:p>
          <a:p>
            <a:pPr algn="ctr">
              <a:defRPr/>
            </a:pPr>
            <a:r>
              <a:rPr lang="en-US" sz="2400" b="1" dirty="0"/>
              <a:t>Went to Kailash</a:t>
            </a:r>
          </a:p>
          <a:p>
            <a:pPr algn="ctr">
              <a:defRPr/>
            </a:pPr>
            <a:endParaRPr lang="en-US" sz="1000" dirty="0"/>
          </a:p>
          <a:p>
            <a:pPr algn="ctr">
              <a:defRPr/>
            </a:pPr>
            <a:r>
              <a:rPr lang="en-US" sz="3600" b="1" dirty="0">
                <a:solidFill>
                  <a:srgbClr val="0070C0"/>
                </a:solidFill>
              </a:rPr>
              <a:t>Bhakti : Bhakt : Bhagawant : Guru</a:t>
            </a:r>
          </a:p>
          <a:p>
            <a:pPr algn="ctr">
              <a:defRPr/>
            </a:pPr>
            <a:endParaRPr lang="en-US" sz="1000" dirty="0">
              <a:solidFill>
                <a:srgbClr val="FFFF00"/>
              </a:solidFill>
            </a:endParaRPr>
          </a:p>
          <a:p>
            <a:pPr algn="ctr">
              <a:defRPr/>
            </a:pPr>
            <a:r>
              <a:rPr lang="en-US" sz="2400" b="1" dirty="0"/>
              <a:t>Lord who pleases the quickest</a:t>
            </a:r>
          </a:p>
          <a:p>
            <a:pPr algn="ctr">
              <a:defRPr/>
            </a:pPr>
            <a:r>
              <a:rPr lang="en-US" sz="2400" b="1" dirty="0">
                <a:solidFill>
                  <a:srgbClr val="0070C0"/>
                </a:solidFill>
              </a:rPr>
              <a:t> Namah Shivaay &amp; Water Abhishek</a:t>
            </a:r>
          </a:p>
          <a:p>
            <a:pPr algn="ctr">
              <a:defRPr/>
            </a:pPr>
            <a:endParaRPr lang="en-US" sz="1000" dirty="0"/>
          </a:p>
          <a:p>
            <a:pPr algn="ctr">
              <a:defRPr/>
            </a:pPr>
            <a:endParaRPr lang="en-US" sz="2400" dirty="0"/>
          </a:p>
          <a:p>
            <a:pPr algn="ctr">
              <a:defRPr/>
            </a:pPr>
            <a:r>
              <a:rPr lang="en-US" sz="2400" dirty="0"/>
              <a:t>Ganga Maa on head, Poison in throat</a:t>
            </a:r>
          </a:p>
          <a:p>
            <a:pPr algn="ctr">
              <a:defRPr/>
            </a:pPr>
            <a:r>
              <a:rPr lang="en-US" sz="2400" dirty="0"/>
              <a:t>Becomes Lord Hanuman to assist Lord Ram</a:t>
            </a:r>
          </a:p>
          <a:p>
            <a:pPr algn="ctr">
              <a:defRPr/>
            </a:pPr>
            <a:endParaRPr lang="en-US" sz="2400" dirty="0">
              <a:solidFill>
                <a:srgbClr val="0070C0"/>
              </a:solidFill>
            </a:endParaRPr>
          </a:p>
          <a:p>
            <a:pPr algn="ctr">
              <a:defRPr/>
            </a:pPr>
            <a:r>
              <a:rPr lang="en-US" sz="2400" b="1" dirty="0">
                <a:solidFill>
                  <a:srgbClr val="0070C0"/>
                </a:solidFill>
              </a:rPr>
              <a:t> Lord Shankar is IISHWAR</a:t>
            </a:r>
          </a:p>
          <a:p>
            <a:pPr>
              <a:defRPr/>
            </a:pPr>
            <a:endParaRPr lang="en-US" dirty="0"/>
          </a:p>
          <a:p>
            <a:pPr>
              <a:defRPr/>
            </a:pPr>
            <a:endParaRPr lang="en-US" dirty="0"/>
          </a:p>
          <a:p>
            <a:pPr>
              <a:defRPr/>
            </a:pPr>
            <a:endParaRPr lang="en-US" dirty="0"/>
          </a:p>
          <a:p>
            <a:pPr>
              <a:defRPr/>
            </a:pPr>
            <a:endParaRPr lang="en-US" dirty="0"/>
          </a:p>
          <a:p>
            <a:pPr>
              <a:defRPr/>
            </a:pPr>
            <a:endParaRPr lang="en-US" dirty="0"/>
          </a:p>
          <a:p>
            <a:pPr>
              <a:defRPr/>
            </a:pPr>
            <a:endParaRPr lang="en-US" dirty="0"/>
          </a:p>
          <a:p>
            <a:pPr>
              <a:defRPr/>
            </a:pPr>
            <a:endParaRPr lang="en-US" dirty="0"/>
          </a:p>
          <a:p>
            <a:pPr>
              <a:defRPr/>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r>
              <a:rPr lang="en-US" sz="3600" b="1" dirty="0">
                <a:solidFill>
                  <a:schemeClr val="accent6">
                    <a:lumMod val="75000"/>
                  </a:schemeClr>
                </a:solidFill>
              </a:rPr>
              <a:t>Lord Brahma, Lord Vishnu, Lord Shiva</a:t>
            </a:r>
          </a:p>
        </p:txBody>
      </p:sp>
      <p:sp>
        <p:nvSpPr>
          <p:cNvPr id="12" name="TextBox 11"/>
          <p:cNvSpPr txBox="1"/>
          <p:nvPr/>
        </p:nvSpPr>
        <p:spPr>
          <a:xfrm>
            <a:off x="0" y="3733800"/>
            <a:ext cx="1828800" cy="1015663"/>
          </a:xfrm>
          <a:prstGeom prst="rect">
            <a:avLst/>
          </a:prstGeom>
          <a:noFill/>
        </p:spPr>
        <p:txBody>
          <a:bodyPr wrap="square" rtlCol="0">
            <a:spAutoFit/>
          </a:bodyPr>
          <a:lstStyle/>
          <a:p>
            <a:r>
              <a:rPr lang="en-US" sz="2400" b="1" dirty="0">
                <a:solidFill>
                  <a:schemeClr val="accent6">
                    <a:lumMod val="50000"/>
                  </a:schemeClr>
                </a:solidFill>
              </a:rPr>
              <a:t>Brahma</a:t>
            </a:r>
          </a:p>
          <a:p>
            <a:r>
              <a:rPr lang="en-US" b="1" dirty="0">
                <a:solidFill>
                  <a:schemeClr val="accent6">
                    <a:lumMod val="50000"/>
                  </a:schemeClr>
                </a:solidFill>
              </a:rPr>
              <a:t>(Creator of the Universe)</a:t>
            </a:r>
          </a:p>
        </p:txBody>
      </p:sp>
      <p:sp>
        <p:nvSpPr>
          <p:cNvPr id="13" name="TextBox 12"/>
          <p:cNvSpPr txBox="1"/>
          <p:nvPr/>
        </p:nvSpPr>
        <p:spPr>
          <a:xfrm>
            <a:off x="2362200" y="5943600"/>
            <a:ext cx="3581400" cy="1077218"/>
          </a:xfrm>
          <a:prstGeom prst="rect">
            <a:avLst/>
          </a:prstGeom>
          <a:noFill/>
        </p:spPr>
        <p:txBody>
          <a:bodyPr wrap="square" rtlCol="0">
            <a:spAutoFit/>
          </a:bodyPr>
          <a:lstStyle/>
          <a:p>
            <a:pPr algn="ctr"/>
            <a:r>
              <a:rPr lang="en-US" sz="2400" b="1" dirty="0">
                <a:solidFill>
                  <a:schemeClr val="accent6">
                    <a:lumMod val="50000"/>
                  </a:schemeClr>
                </a:solidFill>
              </a:rPr>
              <a:t>Vishnu</a:t>
            </a:r>
          </a:p>
          <a:p>
            <a:r>
              <a:rPr lang="en-US" sz="2000" b="1" dirty="0">
                <a:solidFill>
                  <a:schemeClr val="accent6">
                    <a:lumMod val="50000"/>
                  </a:schemeClr>
                </a:solidFill>
              </a:rPr>
              <a:t>(Preserver of the Universe)</a:t>
            </a:r>
          </a:p>
          <a:p>
            <a:endParaRPr lang="en-US" sz="2000" b="1" dirty="0">
              <a:solidFill>
                <a:schemeClr val="accent6">
                  <a:lumMod val="50000"/>
                </a:schemeClr>
              </a:solidFill>
            </a:endParaRPr>
          </a:p>
        </p:txBody>
      </p:sp>
      <p:grpSp>
        <p:nvGrpSpPr>
          <p:cNvPr id="15" name="Group 14"/>
          <p:cNvGrpSpPr/>
          <p:nvPr/>
        </p:nvGrpSpPr>
        <p:grpSpPr>
          <a:xfrm>
            <a:off x="1371600" y="1143000"/>
            <a:ext cx="7772400" cy="4801394"/>
            <a:chOff x="1371600" y="1143000"/>
            <a:chExt cx="7772400" cy="4801394"/>
          </a:xfrm>
        </p:grpSpPr>
        <p:pic>
          <p:nvPicPr>
            <p:cNvPr id="1026" name="Picture 2" descr="http://in.ygoy.com/wp-content/uploads/2011/02/brahma-vishnu-shiva.jpg"/>
            <p:cNvPicPr>
              <a:picLocks noChangeAspect="1" noChangeArrowheads="1"/>
            </p:cNvPicPr>
            <p:nvPr/>
          </p:nvPicPr>
          <p:blipFill>
            <a:blip r:embed="rId2" cstate="print"/>
            <a:srcRect/>
            <a:stretch>
              <a:fillRect/>
            </a:stretch>
          </p:blipFill>
          <p:spPr bwMode="auto">
            <a:xfrm>
              <a:off x="1981200" y="1143000"/>
              <a:ext cx="5105400" cy="4495800"/>
            </a:xfrm>
            <a:prstGeom prst="rect">
              <a:avLst/>
            </a:prstGeom>
            <a:noFill/>
          </p:spPr>
        </p:pic>
        <p:cxnSp>
          <p:nvCxnSpPr>
            <p:cNvPr id="6" name="Straight Arrow Connector 5"/>
            <p:cNvCxnSpPr/>
            <p:nvPr/>
          </p:nvCxnSpPr>
          <p:spPr>
            <a:xfrm rot="10800000" flipV="1">
              <a:off x="1371600" y="3429000"/>
              <a:ext cx="99060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a:off x="4038600" y="5562600"/>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6705600" y="3276600"/>
              <a:ext cx="9906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7315200" y="3733800"/>
              <a:ext cx="1828800" cy="1015663"/>
            </a:xfrm>
            <a:prstGeom prst="rect">
              <a:avLst/>
            </a:prstGeom>
            <a:noFill/>
          </p:spPr>
          <p:txBody>
            <a:bodyPr wrap="square" rtlCol="0">
              <a:spAutoFit/>
            </a:bodyPr>
            <a:lstStyle/>
            <a:p>
              <a:r>
                <a:rPr lang="en-US" sz="2400" b="1" dirty="0">
                  <a:solidFill>
                    <a:schemeClr val="accent6">
                      <a:lumMod val="50000"/>
                    </a:schemeClr>
                  </a:solidFill>
                </a:rPr>
                <a:t>    Shiva</a:t>
              </a:r>
            </a:p>
            <a:p>
              <a:r>
                <a:rPr lang="en-US" b="1" dirty="0">
                  <a:solidFill>
                    <a:schemeClr val="accent6">
                      <a:lumMod val="50000"/>
                    </a:schemeClr>
                  </a:solidFill>
                </a:rPr>
                <a:t>(Destroyer of the Universe)</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2"/>
          <p:cNvSpPr txBox="1">
            <a:spLocks noChangeArrowheads="1"/>
          </p:cNvSpPr>
          <p:nvPr/>
        </p:nvSpPr>
        <p:spPr bwMode="auto">
          <a:xfrm>
            <a:off x="381000" y="228600"/>
            <a:ext cx="8763000" cy="9725739"/>
          </a:xfrm>
          <a:prstGeom prst="rect">
            <a:avLst/>
          </a:prstGeom>
          <a:noFill/>
          <a:ln w="9525">
            <a:noFill/>
            <a:miter lim="800000"/>
            <a:headEnd/>
            <a:tailEnd/>
          </a:ln>
        </p:spPr>
        <p:txBody>
          <a:bodyPr>
            <a:spAutoFit/>
          </a:bodyPr>
          <a:lstStyle/>
          <a:p>
            <a:pPr algn="ctr"/>
            <a:r>
              <a:rPr lang="en-US" sz="2000" b="1" dirty="0"/>
              <a:t>God has limitless &amp; infinite power</a:t>
            </a:r>
          </a:p>
          <a:p>
            <a:pPr algn="ctr"/>
            <a:r>
              <a:rPr lang="en-US" sz="2000" b="1" dirty="0"/>
              <a:t> </a:t>
            </a:r>
            <a:r>
              <a:rPr lang="en-US" sz="3200" b="1" dirty="0">
                <a:solidFill>
                  <a:srgbClr val="0070C0"/>
                </a:solidFill>
              </a:rPr>
              <a:t>MAA AADHYA SHAKTI</a:t>
            </a:r>
          </a:p>
          <a:p>
            <a:pPr algn="ctr"/>
            <a:endParaRPr lang="en-US" sz="2000" b="1" dirty="0"/>
          </a:p>
          <a:p>
            <a:pPr algn="ctr"/>
            <a:r>
              <a:rPr lang="en-US" sz="2000" b="1" dirty="0"/>
              <a:t>A very tiny part of that ultimate power is</a:t>
            </a:r>
          </a:p>
          <a:p>
            <a:pPr algn="ctr"/>
            <a:r>
              <a:rPr lang="en-US" sz="3200" b="1" dirty="0">
                <a:solidFill>
                  <a:srgbClr val="0070C0"/>
                </a:solidFill>
              </a:rPr>
              <a:t>AUM</a:t>
            </a:r>
          </a:p>
          <a:p>
            <a:pPr algn="ctr"/>
            <a:endParaRPr lang="en-US" sz="2000" b="1" dirty="0"/>
          </a:p>
          <a:p>
            <a:pPr algn="ctr"/>
            <a:r>
              <a:rPr lang="en-US" sz="2000" b="1" dirty="0"/>
              <a:t>AUM creates</a:t>
            </a:r>
          </a:p>
          <a:p>
            <a:pPr algn="ctr"/>
            <a:r>
              <a:rPr lang="en-US" sz="3200" b="1" dirty="0">
                <a:solidFill>
                  <a:srgbClr val="0070C0"/>
                </a:solidFill>
              </a:rPr>
              <a:t>LORD VISHNU (NAARAYAN)</a:t>
            </a:r>
          </a:p>
          <a:p>
            <a:pPr algn="ctr"/>
            <a:endParaRPr lang="en-US" sz="2000" b="1" dirty="0"/>
          </a:p>
          <a:p>
            <a:pPr algn="ctr"/>
            <a:r>
              <a:rPr lang="en-US" sz="2000" b="1" dirty="0"/>
              <a:t>From the belly, Lord Vishnu creates a very powerful and shiny</a:t>
            </a:r>
          </a:p>
          <a:p>
            <a:pPr algn="ctr"/>
            <a:r>
              <a:rPr lang="en-US" sz="3200" b="1" dirty="0">
                <a:solidFill>
                  <a:srgbClr val="0070C0"/>
                </a:solidFill>
              </a:rPr>
              <a:t>LOTUS</a:t>
            </a:r>
          </a:p>
          <a:p>
            <a:pPr algn="ctr"/>
            <a:endParaRPr lang="en-US" sz="2000" b="1" dirty="0"/>
          </a:p>
          <a:p>
            <a:pPr algn="ctr"/>
            <a:r>
              <a:rPr lang="en-US" sz="2000" b="1" dirty="0"/>
              <a:t>Lotus which was created by Lord Vishnu, creates</a:t>
            </a:r>
          </a:p>
          <a:p>
            <a:pPr algn="ctr"/>
            <a:r>
              <a:rPr lang="en-US" sz="2000" b="1" dirty="0">
                <a:solidFill>
                  <a:srgbClr val="0070C0"/>
                </a:solidFill>
              </a:rPr>
              <a:t> </a:t>
            </a:r>
            <a:r>
              <a:rPr lang="en-US" sz="3200" b="1" dirty="0">
                <a:solidFill>
                  <a:srgbClr val="0070C0"/>
                </a:solidFill>
              </a:rPr>
              <a:t>LORD BRAHMA</a:t>
            </a:r>
          </a:p>
          <a:p>
            <a:pPr algn="ctr"/>
            <a:endParaRPr lang="en-US" sz="3200" b="1" dirty="0">
              <a:solidFill>
                <a:srgbClr val="0070C0"/>
              </a:solidFill>
            </a:endParaRPr>
          </a:p>
          <a:p>
            <a:pPr algn="ctr"/>
            <a:r>
              <a:rPr lang="en-US" sz="2000" b="1" dirty="0"/>
              <a:t>From Lord Brahma’s forehead exploded (</a:t>
            </a:r>
            <a:r>
              <a:rPr lang="en-US" sz="2000" b="1" dirty="0" err="1"/>
              <a:t>Praakaty</a:t>
            </a:r>
            <a:r>
              <a:rPr lang="en-US" sz="2000" b="1" dirty="0"/>
              <a:t>)</a:t>
            </a:r>
          </a:p>
          <a:p>
            <a:pPr algn="ctr"/>
            <a:r>
              <a:rPr lang="en-US" sz="3200" b="1" dirty="0">
                <a:solidFill>
                  <a:srgbClr val="0070C0"/>
                </a:solidFill>
              </a:rPr>
              <a:t>LORD SHIVA</a:t>
            </a:r>
            <a:endParaRPr lang="en-US" sz="3200" b="1" dirty="0"/>
          </a:p>
          <a:p>
            <a:pPr algn="ctr"/>
            <a:endParaRPr lang="en-US" sz="3200" b="1" dirty="0">
              <a:solidFill>
                <a:srgbClr val="0070C0"/>
              </a:solidFill>
            </a:endParaRPr>
          </a:p>
          <a:p>
            <a:pPr algn="ctr"/>
            <a:endParaRPr lang="en-US" sz="2000" b="1" dirty="0"/>
          </a:p>
          <a:p>
            <a:pPr algn="ctr"/>
            <a:endParaRPr lang="en-US" sz="2000" b="1" dirty="0"/>
          </a:p>
          <a:p>
            <a:pPr algn="ctr"/>
            <a:endParaRPr lang="en-US" sz="2000" b="1" dirty="0"/>
          </a:p>
          <a:p>
            <a:pPr algn="ctr"/>
            <a:endParaRPr lang="en-US" sz="2000" b="1" dirty="0"/>
          </a:p>
          <a:p>
            <a:endParaRPr lang="en-US" dirty="0"/>
          </a:p>
          <a:p>
            <a:endParaRPr lang="en-US" dirty="0"/>
          </a:p>
          <a:p>
            <a:endParaRPr lang="en-US" dirty="0"/>
          </a:p>
          <a:p>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44562"/>
          </a:xfrm>
        </p:spPr>
        <p:txBody>
          <a:bodyPr/>
          <a:lstStyle/>
          <a:p>
            <a:r>
              <a:rPr lang="en-US" dirty="0">
                <a:solidFill>
                  <a:schemeClr val="accent6">
                    <a:lumMod val="75000"/>
                  </a:schemeClr>
                </a:solidFill>
              </a:rPr>
              <a:t>Lord Brahma and </a:t>
            </a:r>
            <a:r>
              <a:rPr lang="en-US" dirty="0" err="1">
                <a:solidFill>
                  <a:schemeClr val="accent6">
                    <a:lumMod val="75000"/>
                  </a:schemeClr>
                </a:solidFill>
              </a:rPr>
              <a:t>Saraswati</a:t>
            </a:r>
            <a:endParaRPr lang="en-US" dirty="0">
              <a:solidFill>
                <a:schemeClr val="accent6">
                  <a:lumMod val="75000"/>
                </a:schemeClr>
              </a:solidFill>
            </a:endParaRPr>
          </a:p>
        </p:txBody>
      </p:sp>
      <p:grpSp>
        <p:nvGrpSpPr>
          <p:cNvPr id="14" name="Group 13"/>
          <p:cNvGrpSpPr/>
          <p:nvPr/>
        </p:nvGrpSpPr>
        <p:grpSpPr>
          <a:xfrm>
            <a:off x="0" y="990600"/>
            <a:ext cx="9144000" cy="4403682"/>
            <a:chOff x="0" y="990600"/>
            <a:chExt cx="9144000" cy="4403682"/>
          </a:xfrm>
        </p:grpSpPr>
        <p:pic>
          <p:nvPicPr>
            <p:cNvPr id="2050" name="Picture 2" descr="http://truereligiondebate.files.wordpress.com/2008/03/saraswati01.jpg"/>
            <p:cNvPicPr>
              <a:picLocks noChangeAspect="1" noChangeArrowheads="1"/>
            </p:cNvPicPr>
            <p:nvPr/>
          </p:nvPicPr>
          <p:blipFill>
            <a:blip r:embed="rId2" cstate="print"/>
            <a:srcRect/>
            <a:stretch>
              <a:fillRect/>
            </a:stretch>
          </p:blipFill>
          <p:spPr bwMode="auto">
            <a:xfrm>
              <a:off x="4648200" y="1066800"/>
              <a:ext cx="3200400" cy="4285754"/>
            </a:xfrm>
            <a:prstGeom prst="rect">
              <a:avLst/>
            </a:prstGeom>
            <a:noFill/>
          </p:spPr>
        </p:pic>
        <p:pic>
          <p:nvPicPr>
            <p:cNvPr id="2052" name="Picture 4" descr="http://terrellmims.files.wordpress.com/2011/04/brahma-0.jpg"/>
            <p:cNvPicPr>
              <a:picLocks noChangeAspect="1" noChangeArrowheads="1"/>
            </p:cNvPicPr>
            <p:nvPr/>
          </p:nvPicPr>
          <p:blipFill>
            <a:blip r:embed="rId3" cstate="print"/>
            <a:srcRect/>
            <a:stretch>
              <a:fillRect/>
            </a:stretch>
          </p:blipFill>
          <p:spPr bwMode="auto">
            <a:xfrm>
              <a:off x="1066800" y="990600"/>
              <a:ext cx="3571875" cy="4403682"/>
            </a:xfrm>
            <a:prstGeom prst="rect">
              <a:avLst/>
            </a:prstGeom>
            <a:noFill/>
          </p:spPr>
        </p:pic>
        <p:cxnSp>
          <p:nvCxnSpPr>
            <p:cNvPr id="7" name="Straight Arrow Connector 6"/>
            <p:cNvCxnSpPr/>
            <p:nvPr/>
          </p:nvCxnSpPr>
          <p:spPr>
            <a:xfrm rot="10800000" flipV="1">
              <a:off x="685800" y="3124200"/>
              <a:ext cx="838200" cy="457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7543800" y="3200400"/>
              <a:ext cx="685800" cy="381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0" y="3733800"/>
              <a:ext cx="1143000" cy="369332"/>
            </a:xfrm>
            <a:prstGeom prst="rect">
              <a:avLst/>
            </a:prstGeom>
            <a:noFill/>
          </p:spPr>
          <p:txBody>
            <a:bodyPr wrap="square" rtlCol="0">
              <a:spAutoFit/>
            </a:bodyPr>
            <a:lstStyle/>
            <a:p>
              <a:r>
                <a:rPr lang="en-US" b="1" dirty="0">
                  <a:solidFill>
                    <a:schemeClr val="accent6">
                      <a:lumMod val="75000"/>
                    </a:schemeClr>
                  </a:solidFill>
                </a:rPr>
                <a:t>Brahma</a:t>
              </a:r>
            </a:p>
          </p:txBody>
        </p:sp>
        <p:sp>
          <p:nvSpPr>
            <p:cNvPr id="11" name="TextBox 10"/>
            <p:cNvSpPr txBox="1"/>
            <p:nvPr/>
          </p:nvSpPr>
          <p:spPr>
            <a:xfrm>
              <a:off x="7848600" y="3657600"/>
              <a:ext cx="1295400" cy="800219"/>
            </a:xfrm>
            <a:prstGeom prst="rect">
              <a:avLst/>
            </a:prstGeom>
            <a:noFill/>
          </p:spPr>
          <p:txBody>
            <a:bodyPr wrap="square" rtlCol="0">
              <a:spAutoFit/>
            </a:bodyPr>
            <a:lstStyle/>
            <a:p>
              <a:r>
                <a:rPr lang="en-US" b="1" dirty="0" err="1">
                  <a:solidFill>
                    <a:schemeClr val="accent6">
                      <a:lumMod val="75000"/>
                    </a:schemeClr>
                  </a:solidFill>
                </a:rPr>
                <a:t>Saraswati</a:t>
              </a:r>
              <a:endParaRPr lang="en-US" b="1" dirty="0">
                <a:solidFill>
                  <a:schemeClr val="accent6">
                    <a:lumMod val="75000"/>
                  </a:schemeClr>
                </a:solidFill>
              </a:endParaRPr>
            </a:p>
            <a:p>
              <a:r>
                <a:rPr lang="en-US" sz="1400" b="1" dirty="0">
                  <a:solidFill>
                    <a:schemeClr val="accent6">
                      <a:lumMod val="75000"/>
                    </a:schemeClr>
                  </a:solidFill>
                </a:rPr>
                <a:t>(Goddess of Knowledge)</a:t>
              </a:r>
            </a:p>
          </p:txBody>
        </p:sp>
      </p:grpSp>
      <p:sp>
        <p:nvSpPr>
          <p:cNvPr id="13" name="TextBox 12"/>
          <p:cNvSpPr txBox="1"/>
          <p:nvPr/>
        </p:nvSpPr>
        <p:spPr>
          <a:xfrm>
            <a:off x="304800" y="5486400"/>
            <a:ext cx="8610600" cy="1477328"/>
          </a:xfrm>
          <a:prstGeom prst="rect">
            <a:avLst/>
          </a:prstGeom>
          <a:noFill/>
        </p:spPr>
        <p:txBody>
          <a:bodyPr wrap="square" rtlCol="0">
            <a:spAutoFit/>
          </a:bodyPr>
          <a:lstStyle/>
          <a:p>
            <a:pPr marL="285750" indent="-285750">
              <a:buFont typeface="Arial" pitchFamily="34" charset="0"/>
              <a:buChar char="•"/>
            </a:pPr>
            <a:r>
              <a:rPr lang="en-US" dirty="0"/>
              <a:t> </a:t>
            </a:r>
            <a:r>
              <a:rPr lang="en-US" b="1" dirty="0"/>
              <a:t>Brahma is said to be the Lord of creation</a:t>
            </a:r>
            <a:r>
              <a:rPr lang="en-US" dirty="0"/>
              <a:t>. The creator must necessarily possess the knowledge to create. Without knowledge no creation is possible. Hence Brahma is said to be wedded to the goddess of knowledge, </a:t>
            </a:r>
            <a:r>
              <a:rPr lang="en-US" dirty="0" err="1"/>
              <a:t>Saraswati</a:t>
            </a:r>
            <a:r>
              <a:rPr lang="en-US" dirty="0"/>
              <a:t>.</a:t>
            </a:r>
          </a:p>
          <a:p>
            <a:pPr marL="285750" indent="-285750">
              <a:buFont typeface="Arial" pitchFamily="34" charset="0"/>
              <a:buChar char="•"/>
            </a:pPr>
            <a:r>
              <a:rPr lang="en-US" dirty="0"/>
              <a:t> </a:t>
            </a:r>
            <a:r>
              <a:rPr lang="en-US" b="1" dirty="0"/>
              <a:t>Goddess </a:t>
            </a:r>
            <a:r>
              <a:rPr lang="en-US" b="1" dirty="0" err="1"/>
              <a:t>Saraswati</a:t>
            </a:r>
            <a:r>
              <a:rPr lang="en-US" b="1" dirty="0"/>
              <a:t> is the Goddess of Knowledge </a:t>
            </a:r>
            <a:r>
              <a:rPr lang="en-US" dirty="0"/>
              <a:t>and refinement</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68362"/>
          </a:xfrm>
        </p:spPr>
        <p:txBody>
          <a:bodyPr/>
          <a:lstStyle/>
          <a:p>
            <a:r>
              <a:rPr lang="en-US" dirty="0">
                <a:solidFill>
                  <a:schemeClr val="accent6">
                    <a:lumMod val="75000"/>
                  </a:schemeClr>
                </a:solidFill>
              </a:rPr>
              <a:t>Lord Brahma</a:t>
            </a:r>
          </a:p>
        </p:txBody>
      </p:sp>
      <p:pic>
        <p:nvPicPr>
          <p:cNvPr id="4" name="Picture 4" descr="http://terrellmims.files.wordpress.com/2011/04/brahma-0.jpg"/>
          <p:cNvPicPr>
            <a:picLocks noChangeAspect="1" noChangeArrowheads="1"/>
          </p:cNvPicPr>
          <p:nvPr/>
        </p:nvPicPr>
        <p:blipFill>
          <a:blip r:embed="rId2" cstate="print"/>
          <a:srcRect/>
          <a:stretch>
            <a:fillRect/>
          </a:stretch>
        </p:blipFill>
        <p:spPr bwMode="auto">
          <a:xfrm>
            <a:off x="2438400" y="990600"/>
            <a:ext cx="4191000" cy="4403682"/>
          </a:xfrm>
          <a:prstGeom prst="rect">
            <a:avLst/>
          </a:prstGeom>
          <a:noFill/>
        </p:spPr>
      </p:pic>
      <p:cxnSp>
        <p:nvCxnSpPr>
          <p:cNvPr id="6" name="Straight Arrow Connector 5"/>
          <p:cNvCxnSpPr/>
          <p:nvPr/>
        </p:nvCxnSpPr>
        <p:spPr>
          <a:xfrm flipV="1">
            <a:off x="4724400" y="1524000"/>
            <a:ext cx="2133600" cy="152400"/>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5791200" y="2133600"/>
            <a:ext cx="1295400" cy="304800"/>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5638800" y="2667000"/>
            <a:ext cx="2133600" cy="457200"/>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019800" y="4495800"/>
            <a:ext cx="1371600" cy="381000"/>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0800000" flipV="1">
            <a:off x="1676400" y="2438400"/>
            <a:ext cx="1524000" cy="304800"/>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0800000" flipV="1">
            <a:off x="1752600" y="4419600"/>
            <a:ext cx="1524000" cy="152400"/>
          </a:xfrm>
          <a:prstGeom prst="straightConnector1">
            <a:avLst/>
          </a:prstGeom>
          <a:ln>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6934200" y="1295400"/>
            <a:ext cx="2057400" cy="369332"/>
          </a:xfrm>
          <a:prstGeom prst="rect">
            <a:avLst/>
          </a:prstGeom>
          <a:noFill/>
        </p:spPr>
        <p:txBody>
          <a:bodyPr wrap="square" rtlCol="0">
            <a:spAutoFit/>
          </a:bodyPr>
          <a:lstStyle/>
          <a:p>
            <a:r>
              <a:rPr lang="en-US" dirty="0"/>
              <a:t>Four Heads</a:t>
            </a:r>
          </a:p>
        </p:txBody>
      </p:sp>
      <p:sp>
        <p:nvSpPr>
          <p:cNvPr id="18" name="TextBox 17"/>
          <p:cNvSpPr txBox="1"/>
          <p:nvPr/>
        </p:nvSpPr>
        <p:spPr>
          <a:xfrm>
            <a:off x="7086600" y="2209800"/>
            <a:ext cx="2057400" cy="369332"/>
          </a:xfrm>
          <a:prstGeom prst="rect">
            <a:avLst/>
          </a:prstGeom>
          <a:noFill/>
        </p:spPr>
        <p:txBody>
          <a:bodyPr wrap="square" rtlCol="0">
            <a:spAutoFit/>
          </a:bodyPr>
          <a:lstStyle/>
          <a:p>
            <a:r>
              <a:rPr lang="en-US" dirty="0"/>
              <a:t>Lotus Flower</a:t>
            </a:r>
          </a:p>
        </p:txBody>
      </p:sp>
      <p:sp>
        <p:nvSpPr>
          <p:cNvPr id="19" name="TextBox 18"/>
          <p:cNvSpPr txBox="1"/>
          <p:nvPr/>
        </p:nvSpPr>
        <p:spPr>
          <a:xfrm>
            <a:off x="7086600" y="3124200"/>
            <a:ext cx="2057400" cy="369332"/>
          </a:xfrm>
          <a:prstGeom prst="rect">
            <a:avLst/>
          </a:prstGeom>
          <a:noFill/>
        </p:spPr>
        <p:txBody>
          <a:bodyPr wrap="square" rtlCol="0">
            <a:spAutoFit/>
          </a:bodyPr>
          <a:lstStyle/>
          <a:p>
            <a:r>
              <a:rPr lang="en-US" dirty="0" err="1"/>
              <a:t>Rudraksha</a:t>
            </a:r>
            <a:r>
              <a:rPr lang="en-US" dirty="0"/>
              <a:t> Mala</a:t>
            </a:r>
          </a:p>
        </p:txBody>
      </p:sp>
      <p:sp>
        <p:nvSpPr>
          <p:cNvPr id="21" name="TextBox 20"/>
          <p:cNvSpPr txBox="1"/>
          <p:nvPr/>
        </p:nvSpPr>
        <p:spPr>
          <a:xfrm>
            <a:off x="7315200" y="4953000"/>
            <a:ext cx="1828800" cy="646331"/>
          </a:xfrm>
          <a:prstGeom prst="rect">
            <a:avLst/>
          </a:prstGeom>
          <a:noFill/>
        </p:spPr>
        <p:txBody>
          <a:bodyPr wrap="square" rtlCol="0">
            <a:spAutoFit/>
          </a:bodyPr>
          <a:lstStyle/>
          <a:p>
            <a:r>
              <a:rPr lang="en-US" dirty="0" err="1"/>
              <a:t>Kamandalu</a:t>
            </a:r>
            <a:r>
              <a:rPr lang="en-US" dirty="0"/>
              <a:t> or water-pot</a:t>
            </a:r>
          </a:p>
        </p:txBody>
      </p:sp>
      <p:sp>
        <p:nvSpPr>
          <p:cNvPr id="22" name="TextBox 21"/>
          <p:cNvSpPr txBox="1"/>
          <p:nvPr/>
        </p:nvSpPr>
        <p:spPr>
          <a:xfrm>
            <a:off x="152400" y="4648200"/>
            <a:ext cx="1752600" cy="381000"/>
          </a:xfrm>
          <a:prstGeom prst="rect">
            <a:avLst/>
          </a:prstGeom>
          <a:noFill/>
        </p:spPr>
        <p:txBody>
          <a:bodyPr wrap="square" rtlCol="0">
            <a:spAutoFit/>
          </a:bodyPr>
          <a:lstStyle/>
          <a:p>
            <a:r>
              <a:rPr lang="en-US" dirty="0"/>
              <a:t>Lotus Flower</a:t>
            </a:r>
          </a:p>
        </p:txBody>
      </p:sp>
      <p:sp>
        <p:nvSpPr>
          <p:cNvPr id="23" name="TextBox 22"/>
          <p:cNvSpPr txBox="1"/>
          <p:nvPr/>
        </p:nvSpPr>
        <p:spPr>
          <a:xfrm>
            <a:off x="381000" y="2895600"/>
            <a:ext cx="1752600" cy="646331"/>
          </a:xfrm>
          <a:prstGeom prst="rect">
            <a:avLst/>
          </a:prstGeom>
          <a:noFill/>
        </p:spPr>
        <p:txBody>
          <a:bodyPr wrap="square" rtlCol="0">
            <a:spAutoFit/>
          </a:bodyPr>
          <a:lstStyle/>
          <a:p>
            <a:r>
              <a:rPr lang="en-US" dirty="0"/>
              <a:t>Manuscript or Vedas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a:solidFill>
                  <a:schemeClr val="accent6">
                    <a:lumMod val="75000"/>
                  </a:schemeClr>
                </a:solidFill>
              </a:rPr>
              <a:t>Lord Brahma</a:t>
            </a:r>
          </a:p>
        </p:txBody>
      </p:sp>
      <p:sp>
        <p:nvSpPr>
          <p:cNvPr id="3" name="Content Placeholder 2"/>
          <p:cNvSpPr>
            <a:spLocks noGrp="1"/>
          </p:cNvSpPr>
          <p:nvPr>
            <p:ph idx="1"/>
          </p:nvPr>
        </p:nvSpPr>
        <p:spPr>
          <a:xfrm>
            <a:off x="0" y="838200"/>
            <a:ext cx="9144000" cy="6019800"/>
          </a:xfrm>
        </p:spPr>
        <p:txBody>
          <a:bodyPr>
            <a:noAutofit/>
          </a:bodyPr>
          <a:lstStyle/>
          <a:p>
            <a:r>
              <a:rPr lang="en-US" sz="1200" b="1" u="sng" dirty="0"/>
              <a:t>Four Heads looking at all four sides</a:t>
            </a:r>
            <a:r>
              <a:rPr lang="en-US" sz="1200" b="1" dirty="0"/>
              <a:t>: Represents four </a:t>
            </a:r>
            <a:r>
              <a:rPr lang="en-US" sz="1200" b="1" dirty="0" err="1"/>
              <a:t>vedas</a:t>
            </a:r>
            <a:r>
              <a:rPr lang="en-US" sz="1200" b="1" dirty="0"/>
              <a:t>. </a:t>
            </a:r>
          </a:p>
          <a:p>
            <a:endParaRPr lang="en-US" sz="1200" b="1" u="sng" dirty="0"/>
          </a:p>
          <a:p>
            <a:r>
              <a:rPr lang="en-US" sz="1200" b="1" u="sng" dirty="0"/>
              <a:t>The Lord has in his four hands a water-pot (</a:t>
            </a:r>
            <a:r>
              <a:rPr lang="en-US" sz="1200" b="1" u="sng" dirty="0" err="1"/>
              <a:t>kamandalu</a:t>
            </a:r>
            <a:r>
              <a:rPr lang="en-US" sz="1200" b="1" u="sng" dirty="0"/>
              <a:t>), a manuscript (Vedas), a sacrificial implement (</a:t>
            </a:r>
            <a:r>
              <a:rPr lang="en-US" sz="1200" b="1" u="sng" dirty="0" err="1"/>
              <a:t>sruva</a:t>
            </a:r>
            <a:r>
              <a:rPr lang="en-US" sz="1200" b="1" u="sng" dirty="0"/>
              <a:t>) and a rosary (mala). He wears the hide of a black antelope and his vehicle is a swan {</a:t>
            </a:r>
            <a:r>
              <a:rPr lang="en-US" sz="1200" b="1" u="sng" dirty="0" err="1"/>
              <a:t>hamsa</a:t>
            </a:r>
            <a:r>
              <a:rPr lang="en-US" sz="1200" b="1" u="sng" dirty="0"/>
              <a:t>).</a:t>
            </a:r>
          </a:p>
          <a:p>
            <a:endParaRPr lang="en-US" sz="1200" b="1" dirty="0"/>
          </a:p>
          <a:p>
            <a:r>
              <a:rPr lang="en-US" sz="1200" b="1" u="sng" dirty="0"/>
              <a:t>Lotus</a:t>
            </a:r>
            <a:r>
              <a:rPr lang="en-US" sz="1200" b="1" dirty="0"/>
              <a:t>: The lotus represents the Reality. Brahma sitting on the lotus indicates that he is ever-rooted in the infinite Reality. Reality is the foundation on which his personality rests</a:t>
            </a:r>
          </a:p>
          <a:p>
            <a:endParaRPr lang="en-US" sz="1200" b="1" dirty="0"/>
          </a:p>
          <a:p>
            <a:r>
              <a:rPr lang="en-US" sz="1200" b="1" dirty="0"/>
              <a:t>The </a:t>
            </a:r>
            <a:r>
              <a:rPr lang="en-US" sz="1200" b="1" u="sng" dirty="0"/>
              <a:t>animal hide </a:t>
            </a:r>
            <a:r>
              <a:rPr lang="en-US" sz="1200" b="1" dirty="0"/>
              <a:t>worn by Brahma stands for austerity. A seeker who desires to </a:t>
            </a:r>
            <a:r>
              <a:rPr lang="en-US" sz="1200" b="1" dirty="0" err="1"/>
              <a:t>realise</a:t>
            </a:r>
            <a:r>
              <a:rPr lang="en-US" sz="1200" b="1" dirty="0"/>
              <a:t> his godhead must first go through spiritual disciplines. </a:t>
            </a:r>
          </a:p>
          <a:p>
            <a:endParaRPr lang="en-US" sz="1200" b="1" dirty="0"/>
          </a:p>
          <a:p>
            <a:r>
              <a:rPr lang="en-US" sz="1200" b="1" u="sng" dirty="0"/>
              <a:t>Scriptures</a:t>
            </a:r>
            <a:r>
              <a:rPr lang="en-US" sz="1200" b="1" dirty="0"/>
              <a:t>: Observing such austerities the seeker must carefully study and reflect upon the scriptural truths which are suggested by the manuscript (Vedas) held in one hand. </a:t>
            </a:r>
          </a:p>
          <a:p>
            <a:endParaRPr lang="en-US" sz="1200" b="1" dirty="0"/>
          </a:p>
          <a:p>
            <a:r>
              <a:rPr lang="en-US" sz="1200" b="1" u="sng" dirty="0"/>
              <a:t>Sacrificial implement (</a:t>
            </a:r>
            <a:r>
              <a:rPr lang="en-US" sz="1200" b="1" u="sng" dirty="0" err="1"/>
              <a:t>sruva</a:t>
            </a:r>
            <a:r>
              <a:rPr lang="en-US" sz="1200" b="1" u="sng" dirty="0"/>
              <a:t>): </a:t>
            </a:r>
            <a:r>
              <a:rPr lang="en-US" sz="1200" b="1" dirty="0"/>
              <a:t>Having acquired the knowledge of scriptures he must work in the world without ego and egocentric desires, that is engage in dedicated and sacrificial service for the welfare of the world. This idea is suggested by the sacrificial implement held in the second hand. </a:t>
            </a:r>
          </a:p>
          <a:p>
            <a:endParaRPr lang="en-US" sz="1200" b="1" dirty="0"/>
          </a:p>
          <a:p>
            <a:r>
              <a:rPr lang="en-US" sz="1200" b="1" u="sng" dirty="0" err="1"/>
              <a:t>Kamandal</a:t>
            </a:r>
            <a:r>
              <a:rPr lang="en-US" sz="1200" b="1" dirty="0"/>
              <a:t>: </a:t>
            </a:r>
            <a:r>
              <a:rPr lang="en-US" sz="1200" b="1" dirty="0" err="1"/>
              <a:t>Kamandal</a:t>
            </a:r>
            <a:r>
              <a:rPr lang="en-US" sz="1200" b="1" dirty="0"/>
              <a:t> is a water-pot used by a </a:t>
            </a:r>
            <a:r>
              <a:rPr lang="en-US" sz="1200" b="1" dirty="0" err="1"/>
              <a:t>sanyasi</a:t>
            </a:r>
            <a:r>
              <a:rPr lang="en-US" sz="1200" b="1" dirty="0"/>
              <a:t>-a man of renunciation. It is a symbol of </a:t>
            </a:r>
            <a:r>
              <a:rPr lang="en-US" sz="1200" b="1" dirty="0" err="1"/>
              <a:t>sanyasa</a:t>
            </a:r>
            <a:r>
              <a:rPr lang="en-US" sz="1200" b="1" dirty="0"/>
              <a:t> or renunciation. The mind of such a man which is withdrawn from the heat of passion of the world is available for deeper concentration and meditation. </a:t>
            </a:r>
          </a:p>
          <a:p>
            <a:endParaRPr lang="en-US" sz="1200" b="1" dirty="0"/>
          </a:p>
          <a:p>
            <a:r>
              <a:rPr lang="en-US" sz="1200" b="1" u="sng" dirty="0"/>
              <a:t>The rosary (mala) </a:t>
            </a:r>
            <a:r>
              <a:rPr lang="en-US" sz="1200" b="1" dirty="0"/>
              <a:t>in the fourth hand is meant to be used for chanting and meditation. Meditation is the final gateway to Realization. Through deep and consistent meditation the mind gets annihilated and the seeker attains godhood. </a:t>
            </a:r>
          </a:p>
          <a:p>
            <a:endParaRPr lang="en-US" sz="1200" b="1" dirty="0"/>
          </a:p>
          <a:p>
            <a:r>
              <a:rPr lang="en-US" sz="1200" b="1" u="sng" dirty="0"/>
              <a:t>A swan </a:t>
            </a:r>
            <a:r>
              <a:rPr lang="en-US" sz="1200" b="1" dirty="0"/>
              <a:t>is described in Hindu mysticism  as possessing the unique faculty of separating pure milk from a mixture of milk and water. It is reputed to have the ability to draw the milk alone and leave the water behind. Similarly does a man of Realization move about in the world recognizing the one divinity in the pluralistic phenomena of the world.</a:t>
            </a:r>
            <a:br>
              <a:rPr lang="en-US" sz="1200" b="1" dirty="0"/>
            </a:br>
            <a:br>
              <a:rPr lang="en-US" sz="1200" b="1" dirty="0"/>
            </a:br>
            <a:endParaRPr lang="en-US" sz="12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lstStyle/>
          <a:p>
            <a:r>
              <a:rPr lang="en-US" b="1" dirty="0">
                <a:solidFill>
                  <a:schemeClr val="accent6">
                    <a:lumMod val="75000"/>
                  </a:schemeClr>
                </a:solidFill>
              </a:rPr>
              <a:t>Lord Vishnu and </a:t>
            </a:r>
            <a:r>
              <a:rPr lang="en-US" b="1" dirty="0" err="1">
                <a:solidFill>
                  <a:schemeClr val="accent6">
                    <a:lumMod val="75000"/>
                  </a:schemeClr>
                </a:solidFill>
              </a:rPr>
              <a:t>Lakshmi</a:t>
            </a:r>
            <a:endParaRPr lang="en-US" b="1" dirty="0">
              <a:solidFill>
                <a:schemeClr val="accent6">
                  <a:lumMod val="75000"/>
                </a:schemeClr>
              </a:solidFill>
            </a:endParaRPr>
          </a:p>
        </p:txBody>
      </p:sp>
      <p:grpSp>
        <p:nvGrpSpPr>
          <p:cNvPr id="13" name="Group 12"/>
          <p:cNvGrpSpPr/>
          <p:nvPr/>
        </p:nvGrpSpPr>
        <p:grpSpPr>
          <a:xfrm>
            <a:off x="0" y="1066800"/>
            <a:ext cx="9448800" cy="4343401"/>
            <a:chOff x="0" y="1066800"/>
            <a:chExt cx="9448800" cy="4343401"/>
          </a:xfrm>
        </p:grpSpPr>
        <p:sp>
          <p:nvSpPr>
            <p:cNvPr id="8" name="TextBox 7"/>
            <p:cNvSpPr txBox="1"/>
            <p:nvPr/>
          </p:nvSpPr>
          <p:spPr>
            <a:xfrm>
              <a:off x="0" y="3886200"/>
              <a:ext cx="1066800" cy="369332"/>
            </a:xfrm>
            <a:prstGeom prst="rect">
              <a:avLst/>
            </a:prstGeom>
            <a:noFill/>
          </p:spPr>
          <p:txBody>
            <a:bodyPr wrap="square" rtlCol="0">
              <a:spAutoFit/>
            </a:bodyPr>
            <a:lstStyle/>
            <a:p>
              <a:r>
                <a:rPr lang="en-US" b="1" dirty="0"/>
                <a:t>Vishnu</a:t>
              </a:r>
            </a:p>
          </p:txBody>
        </p:sp>
        <p:grpSp>
          <p:nvGrpSpPr>
            <p:cNvPr id="10" name="Group 9"/>
            <p:cNvGrpSpPr/>
            <p:nvPr/>
          </p:nvGrpSpPr>
          <p:grpSpPr>
            <a:xfrm>
              <a:off x="533400" y="1066800"/>
              <a:ext cx="7924800" cy="4343401"/>
              <a:chOff x="533400" y="1066800"/>
              <a:chExt cx="7924800" cy="4343401"/>
            </a:xfrm>
          </p:grpSpPr>
          <p:pic>
            <p:nvPicPr>
              <p:cNvPr id="16386" name="Picture 2" descr="http://interdenominationaldivineorder.com/gallery/vishnu.jpg"/>
              <p:cNvPicPr>
                <a:picLocks noChangeAspect="1" noChangeArrowheads="1"/>
              </p:cNvPicPr>
              <p:nvPr/>
            </p:nvPicPr>
            <p:blipFill>
              <a:blip r:embed="rId2" cstate="print"/>
              <a:srcRect/>
              <a:stretch>
                <a:fillRect/>
              </a:stretch>
            </p:blipFill>
            <p:spPr bwMode="auto">
              <a:xfrm>
                <a:off x="685800" y="1066800"/>
                <a:ext cx="3586846" cy="4267200"/>
              </a:xfrm>
              <a:prstGeom prst="rect">
                <a:avLst/>
              </a:prstGeom>
              <a:noFill/>
            </p:spPr>
          </p:pic>
          <p:pic>
            <p:nvPicPr>
              <p:cNvPr id="16388" name="Picture 4" descr="http://www.goddessgift.com/images/goddess-Lakshmi.jpg"/>
              <p:cNvPicPr>
                <a:picLocks noChangeAspect="1" noChangeArrowheads="1"/>
              </p:cNvPicPr>
              <p:nvPr/>
            </p:nvPicPr>
            <p:blipFill>
              <a:blip r:embed="rId3" cstate="print"/>
              <a:srcRect/>
              <a:stretch>
                <a:fillRect/>
              </a:stretch>
            </p:blipFill>
            <p:spPr bwMode="auto">
              <a:xfrm>
                <a:off x="4648201" y="1066801"/>
                <a:ext cx="3505200" cy="4343400"/>
              </a:xfrm>
              <a:prstGeom prst="rect">
                <a:avLst/>
              </a:prstGeom>
              <a:noFill/>
            </p:spPr>
          </p:pic>
          <p:cxnSp>
            <p:nvCxnSpPr>
              <p:cNvPr id="7" name="Straight Arrow Connector 6"/>
              <p:cNvCxnSpPr/>
              <p:nvPr/>
            </p:nvCxnSpPr>
            <p:spPr>
              <a:xfrm rot="16200000" flipH="1">
                <a:off x="8001000" y="3429000"/>
                <a:ext cx="457200" cy="457200"/>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flipV="1">
                <a:off x="533400" y="3733800"/>
                <a:ext cx="381000" cy="228600"/>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grpSp>
        <p:sp>
          <p:nvSpPr>
            <p:cNvPr id="11" name="TextBox 10"/>
            <p:cNvSpPr txBox="1"/>
            <p:nvPr/>
          </p:nvSpPr>
          <p:spPr>
            <a:xfrm>
              <a:off x="8077200" y="3962400"/>
              <a:ext cx="1371600" cy="369332"/>
            </a:xfrm>
            <a:prstGeom prst="rect">
              <a:avLst/>
            </a:prstGeom>
            <a:noFill/>
          </p:spPr>
          <p:txBody>
            <a:bodyPr wrap="square" rtlCol="0">
              <a:spAutoFit/>
            </a:bodyPr>
            <a:lstStyle/>
            <a:p>
              <a:r>
                <a:rPr lang="en-US" b="1" dirty="0" err="1"/>
                <a:t>Lakshmi</a:t>
              </a:r>
              <a:endParaRPr lang="en-US" b="1" dirty="0"/>
            </a:p>
          </p:txBody>
        </p:sp>
      </p:grpSp>
      <p:sp>
        <p:nvSpPr>
          <p:cNvPr id="12" name="TextBox 11"/>
          <p:cNvSpPr txBox="1"/>
          <p:nvPr/>
        </p:nvSpPr>
        <p:spPr>
          <a:xfrm>
            <a:off x="304800" y="5486400"/>
            <a:ext cx="8839200" cy="923330"/>
          </a:xfrm>
          <a:prstGeom prst="rect">
            <a:avLst/>
          </a:prstGeom>
          <a:noFill/>
        </p:spPr>
        <p:txBody>
          <a:bodyPr wrap="square" rtlCol="0">
            <a:spAutoFit/>
          </a:bodyPr>
          <a:lstStyle/>
          <a:p>
            <a:pPr>
              <a:buFont typeface="Arial" pitchFamily="34" charset="0"/>
              <a:buChar char="•"/>
            </a:pPr>
            <a:r>
              <a:rPr lang="en-US" dirty="0"/>
              <a:t> </a:t>
            </a:r>
            <a:r>
              <a:rPr lang="en-US" b="1" dirty="0"/>
              <a:t>Lord Vishnu</a:t>
            </a:r>
            <a:r>
              <a:rPr lang="en-US" dirty="0"/>
              <a:t>, major god of Hinduism and Indian mythology, is popularly regarded as the </a:t>
            </a:r>
            <a:r>
              <a:rPr lang="en-US" b="1" dirty="0"/>
              <a:t>preserver of the universe.</a:t>
            </a:r>
          </a:p>
          <a:p>
            <a:pPr>
              <a:buFont typeface="Arial" pitchFamily="34" charset="0"/>
              <a:buChar char="•"/>
            </a:pPr>
            <a:r>
              <a:rPr lang="en-US" b="1" dirty="0"/>
              <a:t> </a:t>
            </a:r>
            <a:r>
              <a:rPr lang="en-US" dirty="0"/>
              <a:t>His wife is </a:t>
            </a:r>
            <a:r>
              <a:rPr lang="en-US" b="1" dirty="0"/>
              <a:t>Goddess </a:t>
            </a:r>
            <a:r>
              <a:rPr lang="en-US" b="1" dirty="0" err="1"/>
              <a:t>Lakshmi</a:t>
            </a:r>
            <a:r>
              <a:rPr lang="en-US" b="1" dirty="0"/>
              <a:t> </a:t>
            </a:r>
            <a:r>
              <a:rPr lang="en-US" dirty="0"/>
              <a:t>(also known as </a:t>
            </a:r>
            <a:r>
              <a:rPr lang="en-US" dirty="0" err="1"/>
              <a:t>Shri</a:t>
            </a:r>
            <a:r>
              <a:rPr lang="en-US" dirty="0"/>
              <a:t>), is </a:t>
            </a:r>
            <a:r>
              <a:rPr lang="en-US" b="1" dirty="0"/>
              <a:t>goddess of fortune.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a:solidFill>
                  <a:schemeClr val="accent6">
                    <a:lumMod val="75000"/>
                  </a:schemeClr>
                </a:solidFill>
              </a:rPr>
              <a:t>Lord Vishnu</a:t>
            </a:r>
          </a:p>
        </p:txBody>
      </p:sp>
      <p:pic>
        <p:nvPicPr>
          <p:cNvPr id="4" name="Picture 2" descr="http://interdenominationaldivineorder.com/gallery/vishnu.jpg"/>
          <p:cNvPicPr>
            <a:picLocks noChangeAspect="1" noChangeArrowheads="1"/>
          </p:cNvPicPr>
          <p:nvPr/>
        </p:nvPicPr>
        <p:blipFill>
          <a:blip r:embed="rId2" cstate="print"/>
          <a:srcRect/>
          <a:stretch>
            <a:fillRect/>
          </a:stretch>
        </p:blipFill>
        <p:spPr bwMode="auto">
          <a:xfrm>
            <a:off x="2590800" y="1219200"/>
            <a:ext cx="4038600" cy="4267200"/>
          </a:xfrm>
          <a:prstGeom prst="rect">
            <a:avLst/>
          </a:prstGeom>
          <a:noFill/>
        </p:spPr>
      </p:pic>
      <p:cxnSp>
        <p:nvCxnSpPr>
          <p:cNvPr id="6" name="Straight Arrow Connector 5"/>
          <p:cNvCxnSpPr/>
          <p:nvPr/>
        </p:nvCxnSpPr>
        <p:spPr>
          <a:xfrm flipV="1">
            <a:off x="5791200" y="2133600"/>
            <a:ext cx="1219200" cy="304800"/>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1752600" y="1905000"/>
            <a:ext cx="1905000" cy="381000"/>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5638800" y="4191000"/>
            <a:ext cx="1752600" cy="609600"/>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0800000">
            <a:off x="1447800" y="4724400"/>
            <a:ext cx="2362200" cy="304800"/>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5638800" y="1143000"/>
            <a:ext cx="1447800" cy="762000"/>
          </a:xfrm>
          <a:prstGeom prst="straightConnector1">
            <a:avLst/>
          </a:prstGeom>
          <a:ln>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7010400" y="838200"/>
            <a:ext cx="2133600" cy="646331"/>
          </a:xfrm>
          <a:prstGeom prst="rect">
            <a:avLst/>
          </a:prstGeom>
          <a:noFill/>
        </p:spPr>
        <p:txBody>
          <a:bodyPr wrap="square" rtlCol="0">
            <a:spAutoFit/>
          </a:bodyPr>
          <a:lstStyle/>
          <a:p>
            <a:r>
              <a:rPr lang="en-US" b="1" dirty="0"/>
              <a:t>Serpent (</a:t>
            </a:r>
            <a:r>
              <a:rPr lang="en-US" b="1" dirty="0" err="1"/>
              <a:t>Shesha</a:t>
            </a:r>
            <a:r>
              <a:rPr lang="en-US" b="1" dirty="0"/>
              <a:t> Nag)</a:t>
            </a:r>
          </a:p>
        </p:txBody>
      </p:sp>
      <p:sp>
        <p:nvSpPr>
          <p:cNvPr id="17" name="TextBox 16"/>
          <p:cNvSpPr txBox="1"/>
          <p:nvPr/>
        </p:nvSpPr>
        <p:spPr>
          <a:xfrm>
            <a:off x="7010400" y="1905000"/>
            <a:ext cx="2133600" cy="369332"/>
          </a:xfrm>
          <a:prstGeom prst="rect">
            <a:avLst/>
          </a:prstGeom>
          <a:noFill/>
        </p:spPr>
        <p:txBody>
          <a:bodyPr wrap="square" rtlCol="0">
            <a:spAutoFit/>
          </a:bodyPr>
          <a:lstStyle/>
          <a:p>
            <a:r>
              <a:rPr lang="en-US" b="1" dirty="0"/>
              <a:t>Conch or </a:t>
            </a:r>
            <a:r>
              <a:rPr lang="en-US" b="1" dirty="0" err="1"/>
              <a:t>Sankha</a:t>
            </a:r>
            <a:endParaRPr lang="en-US" b="1" dirty="0"/>
          </a:p>
        </p:txBody>
      </p:sp>
      <p:sp>
        <p:nvSpPr>
          <p:cNvPr id="18" name="TextBox 17"/>
          <p:cNvSpPr txBox="1"/>
          <p:nvPr/>
        </p:nvSpPr>
        <p:spPr>
          <a:xfrm>
            <a:off x="7010400" y="4800600"/>
            <a:ext cx="2133600" cy="369332"/>
          </a:xfrm>
          <a:prstGeom prst="rect">
            <a:avLst/>
          </a:prstGeom>
          <a:noFill/>
        </p:spPr>
        <p:txBody>
          <a:bodyPr wrap="square" rtlCol="0">
            <a:spAutoFit/>
          </a:bodyPr>
          <a:lstStyle/>
          <a:p>
            <a:r>
              <a:rPr lang="en-US" b="1" dirty="0"/>
              <a:t>Lotus or </a:t>
            </a:r>
            <a:r>
              <a:rPr lang="en-US" b="1" dirty="0" err="1"/>
              <a:t>Padma</a:t>
            </a:r>
            <a:endParaRPr lang="en-US" b="1" dirty="0"/>
          </a:p>
        </p:txBody>
      </p:sp>
      <p:sp>
        <p:nvSpPr>
          <p:cNvPr id="19" name="TextBox 18"/>
          <p:cNvSpPr txBox="1"/>
          <p:nvPr/>
        </p:nvSpPr>
        <p:spPr>
          <a:xfrm>
            <a:off x="457200" y="4572000"/>
            <a:ext cx="2133600" cy="369332"/>
          </a:xfrm>
          <a:prstGeom prst="rect">
            <a:avLst/>
          </a:prstGeom>
          <a:noFill/>
        </p:spPr>
        <p:txBody>
          <a:bodyPr wrap="square" rtlCol="0">
            <a:spAutoFit/>
          </a:bodyPr>
          <a:lstStyle/>
          <a:p>
            <a:r>
              <a:rPr lang="en-US" b="1" dirty="0"/>
              <a:t>Mace</a:t>
            </a:r>
          </a:p>
        </p:txBody>
      </p:sp>
      <p:sp>
        <p:nvSpPr>
          <p:cNvPr id="20" name="TextBox 19"/>
          <p:cNvSpPr txBox="1"/>
          <p:nvPr/>
        </p:nvSpPr>
        <p:spPr>
          <a:xfrm>
            <a:off x="609600" y="1676400"/>
            <a:ext cx="2133600" cy="646331"/>
          </a:xfrm>
          <a:prstGeom prst="rect">
            <a:avLst/>
          </a:prstGeom>
          <a:noFill/>
        </p:spPr>
        <p:txBody>
          <a:bodyPr wrap="square" rtlCol="0">
            <a:spAutoFit/>
          </a:bodyPr>
          <a:lstStyle/>
          <a:p>
            <a:r>
              <a:rPr lang="en-US" b="1" dirty="0"/>
              <a:t>Disc or </a:t>
            </a:r>
            <a:r>
              <a:rPr lang="en-US" b="1" dirty="0" err="1"/>
              <a:t>Vaijra</a:t>
            </a:r>
            <a:r>
              <a:rPr lang="en-US" b="1" dirty="0"/>
              <a:t> (chakra)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lstStyle/>
          <a:p>
            <a:r>
              <a:rPr lang="en-US" b="1" dirty="0">
                <a:solidFill>
                  <a:schemeClr val="accent6">
                    <a:lumMod val="75000"/>
                  </a:schemeClr>
                </a:solidFill>
              </a:rPr>
              <a:t>Lord Vishnu</a:t>
            </a:r>
          </a:p>
        </p:txBody>
      </p:sp>
      <p:sp>
        <p:nvSpPr>
          <p:cNvPr id="3" name="Content Placeholder 2"/>
          <p:cNvSpPr>
            <a:spLocks noGrp="1"/>
          </p:cNvSpPr>
          <p:nvPr>
            <p:ph idx="1"/>
          </p:nvPr>
        </p:nvSpPr>
        <p:spPr>
          <a:xfrm>
            <a:off x="457200" y="1066800"/>
            <a:ext cx="8229600" cy="5334000"/>
          </a:xfrm>
        </p:spPr>
        <p:txBody>
          <a:bodyPr>
            <a:normAutofit fontScale="70000" lnSpcReduction="20000"/>
          </a:bodyPr>
          <a:lstStyle/>
          <a:p>
            <a:r>
              <a:rPr lang="en-US" dirty="0"/>
              <a:t>Lord Vishnu is depicted as dark blue or black (his avatars appear in other colors). </a:t>
            </a:r>
          </a:p>
          <a:p>
            <a:r>
              <a:rPr lang="en-US" dirty="0"/>
              <a:t>Normally, he is depicted with four arms: </a:t>
            </a:r>
            <a:r>
              <a:rPr lang="en-US" b="1" dirty="0"/>
              <a:t>One hand holds a lotus</a:t>
            </a:r>
            <a:r>
              <a:rPr lang="en-US" dirty="0"/>
              <a:t>; a </a:t>
            </a:r>
            <a:r>
              <a:rPr lang="en-US" b="1" dirty="0"/>
              <a:t>second holds a conch; a third holds a discus </a:t>
            </a:r>
            <a:r>
              <a:rPr lang="en-US" dirty="0"/>
              <a:t>(which always returns by itself after being thrown); </a:t>
            </a:r>
            <a:r>
              <a:rPr lang="en-US" b="1" dirty="0"/>
              <a:t>and the fourth carries a mace</a:t>
            </a:r>
            <a:r>
              <a:rPr lang="en-US" dirty="0"/>
              <a:t>. </a:t>
            </a:r>
          </a:p>
          <a:p>
            <a:r>
              <a:rPr lang="en-US" dirty="0"/>
              <a:t>The </a:t>
            </a:r>
            <a:r>
              <a:rPr lang="en-US" b="1" dirty="0"/>
              <a:t>petals of the lotus </a:t>
            </a:r>
            <a:r>
              <a:rPr lang="en-US" dirty="0"/>
              <a:t>are believed to </a:t>
            </a:r>
            <a:r>
              <a:rPr lang="en-US" b="1" dirty="0"/>
              <a:t>symbolize the unfolding of creation.</a:t>
            </a:r>
          </a:p>
          <a:p>
            <a:r>
              <a:rPr lang="en-US" dirty="0"/>
              <a:t> The </a:t>
            </a:r>
            <a:r>
              <a:rPr lang="en-US" b="1" dirty="0"/>
              <a:t>conch</a:t>
            </a:r>
            <a:r>
              <a:rPr lang="en-US" dirty="0"/>
              <a:t> is said to </a:t>
            </a:r>
            <a:r>
              <a:rPr lang="en-US" b="1" dirty="0"/>
              <a:t>symbolize that from which all existence originates. </a:t>
            </a:r>
          </a:p>
          <a:p>
            <a:r>
              <a:rPr lang="en-US" dirty="0"/>
              <a:t>The </a:t>
            </a:r>
            <a:r>
              <a:rPr lang="en-US" b="1" dirty="0"/>
              <a:t>discus and the mace </a:t>
            </a:r>
            <a:r>
              <a:rPr lang="en-US" dirty="0"/>
              <a:t>reputedly were obtained by Lord Vishnu as rewards for defeating the God </a:t>
            </a:r>
            <a:r>
              <a:rPr lang="en-US" dirty="0" err="1"/>
              <a:t>Indra</a:t>
            </a:r>
            <a:r>
              <a:rPr lang="en-US" dirty="0"/>
              <a:t>. </a:t>
            </a:r>
          </a:p>
          <a:p>
            <a:r>
              <a:rPr lang="en-US" dirty="0"/>
              <a:t>Lord Vishnu rides a huge creature, half bird and half man, called </a:t>
            </a:r>
            <a:r>
              <a:rPr lang="en-US" b="1" dirty="0" err="1"/>
              <a:t>Gandara</a:t>
            </a:r>
            <a:r>
              <a:rPr lang="en-US" dirty="0"/>
              <a:t>. </a:t>
            </a:r>
          </a:p>
          <a:p>
            <a:r>
              <a:rPr lang="en-US" dirty="0"/>
              <a:t>His home is in a heaven called </a:t>
            </a:r>
            <a:r>
              <a:rPr lang="en-US" b="1" dirty="0" err="1"/>
              <a:t>Vaikuntha</a:t>
            </a:r>
            <a:r>
              <a:rPr lang="en-US" dirty="0"/>
              <a:t> (where the Ganges River is believed to flow from its source at Vishnu's feet). </a:t>
            </a:r>
          </a:p>
        </p:txBody>
      </p:sp>
    </p:spTree>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3161</TotalTime>
  <Words>1827</Words>
  <Application>Microsoft Office PowerPoint</Application>
  <PresentationFormat>On-screen Show (4:3)</PresentationFormat>
  <Paragraphs>153</Paragraphs>
  <Slides>16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Blank</vt:lpstr>
      <vt:lpstr>Brahma, Vishnu and Shiva  Hindu Trinity</vt:lpstr>
      <vt:lpstr>Lord Brahma, Lord Vishnu, Lord Shiva</vt:lpstr>
      <vt:lpstr>PowerPoint Presentation</vt:lpstr>
      <vt:lpstr>Lord Brahma and Saraswati</vt:lpstr>
      <vt:lpstr>Lord Brahma</vt:lpstr>
      <vt:lpstr>Lord Brahma</vt:lpstr>
      <vt:lpstr>Lord Vishnu and Lakshmi</vt:lpstr>
      <vt:lpstr>Lord Vishnu</vt:lpstr>
      <vt:lpstr>Lord Vishnu</vt:lpstr>
      <vt:lpstr>Lord Vishnu’s Avatars</vt:lpstr>
      <vt:lpstr>Lord Shiva and Parvati</vt:lpstr>
      <vt:lpstr>Lord Shiva- an ascetic</vt:lpstr>
      <vt:lpstr>Different  Aspects of Lord Shiva</vt:lpstr>
      <vt:lpstr>Cycle of Creation and Destruction</vt:lpstr>
      <vt:lpstr>Back-Up</vt:lpstr>
      <vt:lpstr>PowerPoint Presentation</vt:lpstr>
    </vt:vector>
  </TitlesOfParts>
  <Company>Novartis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Brahma, Vishnu and Shiva</dc:title>
  <dc:creator>vippasu1</dc:creator>
  <cp:lastModifiedBy>Sudha Vippagunta</cp:lastModifiedBy>
  <cp:revision>58</cp:revision>
  <dcterms:created xsi:type="dcterms:W3CDTF">2011-10-08T11:21:32Z</dcterms:created>
  <dcterms:modified xsi:type="dcterms:W3CDTF">2017-10-28T20:02:41Z</dcterms:modified>
</cp:coreProperties>
</file>